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8" r:id="rId10"/>
    <p:sldId id="269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872" autoAdjust="0"/>
  </p:normalViewPr>
  <p:slideViewPr>
    <p:cSldViewPr>
      <p:cViewPr>
        <p:scale>
          <a:sx n="100" d="100"/>
          <a:sy n="100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5F2285-D2E3-484D-8AD1-72D61458E10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FFC8399-45C2-496D-A093-DBDF5DBCC6F5}">
      <dgm:prSet phldrT="[Текст]" custT="1"/>
      <dgm:spPr/>
      <dgm:t>
        <a:bodyPr/>
        <a:lstStyle/>
        <a:p>
          <a:r>
            <a:rPr lang="ru-RU" sz="14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Заключение трудового договора в период действия социального контракта  Повышение денежных доходов по истечении срока действия социального контракта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4D6CFA42-C6E7-4912-ACEA-101F3588AE78}" type="parTrans" cxnId="{4A1C34F2-3C12-4575-A388-7C02CFF153DB}">
      <dgm:prSet/>
      <dgm:spPr/>
      <dgm:t>
        <a:bodyPr/>
        <a:lstStyle/>
        <a:p>
          <a:endParaRPr lang="ru-RU"/>
        </a:p>
      </dgm:t>
    </dgm:pt>
    <dgm:pt modelId="{E4F553E3-6C14-4431-A877-EBB0431A8BF8}" type="sibTrans" cxnId="{4A1C34F2-3C12-4575-A388-7C02CFF153DB}">
      <dgm:prSet/>
      <dgm:spPr/>
      <dgm:t>
        <a:bodyPr/>
        <a:lstStyle/>
        <a:p>
          <a:endParaRPr lang="ru-RU"/>
        </a:p>
      </dgm:t>
    </dgm:pt>
    <dgm:pt modelId="{BA276A34-564B-456F-88F2-0B74A7C49795}">
      <dgm:prSet phldrT="[Текст]" custT="1"/>
      <dgm:spPr/>
      <dgm:t>
        <a:bodyPr/>
        <a:lstStyle/>
        <a:p>
          <a:pPr algn="l">
            <a:spcAft>
              <a:spcPct val="35000"/>
            </a:spcAft>
          </a:pPr>
          <a:r>
            <a:rPr lang="ru-RU" sz="14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ОКУ «</a:t>
          </a:r>
          <a:r>
            <a:rPr lang="ru-RU" sz="1400" dirty="0" err="1" smtClean="0">
              <a:effectLst/>
              <a:latin typeface="Arial" pitchFamily="34" charset="0"/>
              <a:ea typeface="Times New Roman"/>
              <a:cs typeface="Arial" pitchFamily="34" charset="0"/>
            </a:rPr>
            <a:t>Шебекинский</a:t>
          </a:r>
          <a:r>
            <a:rPr lang="ru-RU" sz="14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 центр занятости населения», УСЗН администрации </a:t>
          </a:r>
          <a:r>
            <a:rPr lang="ru-RU" sz="1400" dirty="0" err="1" smtClean="0">
              <a:effectLst/>
              <a:latin typeface="Arial" pitchFamily="34" charset="0"/>
              <a:ea typeface="Times New Roman"/>
              <a:cs typeface="Arial" pitchFamily="34" charset="0"/>
            </a:rPr>
            <a:t>Шебекинского</a:t>
          </a:r>
          <a:r>
            <a:rPr lang="ru-RU" sz="14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 городского округа</a:t>
          </a:r>
        </a:p>
      </dgm:t>
    </dgm:pt>
    <dgm:pt modelId="{6237942D-035D-4C30-A552-7975D111B165}" type="parTrans" cxnId="{C60F7EDC-925E-4913-91F8-6648541873D3}">
      <dgm:prSet/>
      <dgm:spPr/>
      <dgm:t>
        <a:bodyPr/>
        <a:lstStyle/>
        <a:p>
          <a:endParaRPr lang="ru-RU"/>
        </a:p>
      </dgm:t>
    </dgm:pt>
    <dgm:pt modelId="{011C8F64-B291-42C5-B3F3-63773BAE04B8}" type="sibTrans" cxnId="{C60F7EDC-925E-4913-91F8-6648541873D3}">
      <dgm:prSet/>
      <dgm:spPr/>
      <dgm:t>
        <a:bodyPr/>
        <a:lstStyle/>
        <a:p>
          <a:endParaRPr lang="ru-RU"/>
        </a:p>
      </dgm:t>
    </dgm:pt>
    <dgm:pt modelId="{2029B2C4-EA84-45C3-976E-D3AED6F79ED6}">
      <dgm:prSet phldrT="[Текст]" custT="1"/>
      <dgm:spPr/>
      <dgm:t>
        <a:bodyPr/>
        <a:lstStyle/>
        <a:p>
          <a:r>
            <a:rPr lang="ru-RU" sz="14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Поиск работы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D37DAC7A-2528-4087-A6A0-1736B75DE728}" type="parTrans" cxnId="{9E407B09-37C9-467A-A966-7719DB8C72EE}">
      <dgm:prSet/>
      <dgm:spPr/>
      <dgm:t>
        <a:bodyPr/>
        <a:lstStyle/>
        <a:p>
          <a:endParaRPr lang="ru-RU"/>
        </a:p>
      </dgm:t>
    </dgm:pt>
    <dgm:pt modelId="{085BB25A-6AC9-46D3-AB73-EAFDED7048F6}" type="sibTrans" cxnId="{9E407B09-37C9-467A-A966-7719DB8C72EE}">
      <dgm:prSet/>
      <dgm:spPr/>
      <dgm:t>
        <a:bodyPr/>
        <a:lstStyle/>
        <a:p>
          <a:endParaRPr lang="ru-RU"/>
        </a:p>
      </dgm:t>
    </dgm:pt>
    <dgm:pt modelId="{EC00A74F-D24E-4D94-B25E-6497B6E01B38}">
      <dgm:prSet phldrT="[Текст]" custT="1"/>
      <dgm:spPr/>
      <dgm:t>
        <a:bodyPr/>
        <a:lstStyle/>
        <a:p>
          <a:pPr marL="0" indent="0"/>
          <a:r>
            <a:rPr lang="ru-RU" sz="14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В размере 10 265 руб. в месяц заключения социального контракта и три месяца после подтверждения факта трудоустройства гражданином, но не более 4 месяцев.</a:t>
          </a:r>
        </a:p>
        <a:p>
          <a:r>
            <a:rPr lang="ru-RU" sz="14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Встать на учет в центре населения, зарегистрироваться на «Работа в России», осуществлять поиск работы с последующим заключением трудового договора, по необходимости получить профессиональное обучение, стажировку. </a:t>
          </a:r>
          <a:endParaRPr lang="ru-RU" sz="1400" dirty="0">
            <a:effectLst/>
            <a:latin typeface="Arial" pitchFamily="34" charset="0"/>
            <a:ea typeface="Times New Roman"/>
            <a:cs typeface="Arial" pitchFamily="34" charset="0"/>
          </a:endParaRPr>
        </a:p>
      </dgm:t>
    </dgm:pt>
    <dgm:pt modelId="{CA8C30B9-8515-4E0D-9F43-BBA993B61A75}" type="parTrans" cxnId="{D95FEFB5-8218-4D99-8686-6C2E7998C62C}">
      <dgm:prSet/>
      <dgm:spPr/>
      <dgm:t>
        <a:bodyPr/>
        <a:lstStyle/>
        <a:p>
          <a:endParaRPr lang="ru-RU"/>
        </a:p>
      </dgm:t>
    </dgm:pt>
    <dgm:pt modelId="{74B25E5B-28D9-4060-BDD3-04F288A2D600}" type="sibTrans" cxnId="{D95FEFB5-8218-4D99-8686-6C2E7998C62C}">
      <dgm:prSet/>
      <dgm:spPr/>
      <dgm:t>
        <a:bodyPr/>
        <a:lstStyle/>
        <a:p>
          <a:endParaRPr lang="ru-RU"/>
        </a:p>
      </dgm:t>
    </dgm:pt>
    <dgm:pt modelId="{AD16679F-ADDF-45E0-8EE4-2942CE53EE27}">
      <dgm:prSet phldrT="[Текст]" custT="1"/>
      <dgm:spPr/>
      <dgm:t>
        <a:bodyPr/>
        <a:lstStyle/>
        <a:p>
          <a:r>
            <a:rPr lang="ru-RU" sz="14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Не более 9 месяцев</a:t>
          </a:r>
          <a:endParaRPr lang="ru-RU" sz="1400" dirty="0">
            <a:effectLst/>
            <a:latin typeface="Arial" pitchFamily="34" charset="0"/>
            <a:ea typeface="Times New Roman"/>
            <a:cs typeface="Arial" pitchFamily="34" charset="0"/>
          </a:endParaRPr>
        </a:p>
      </dgm:t>
    </dgm:pt>
    <dgm:pt modelId="{F78FDD54-8AAC-4E7D-95BA-F249A2772BD5}" type="parTrans" cxnId="{EE5C7250-48AA-4CF9-9644-8E5E507DCACB}">
      <dgm:prSet/>
      <dgm:spPr/>
      <dgm:t>
        <a:bodyPr/>
        <a:lstStyle/>
        <a:p>
          <a:endParaRPr lang="ru-RU"/>
        </a:p>
      </dgm:t>
    </dgm:pt>
    <dgm:pt modelId="{246801FD-78AE-44DB-A7A7-1F9ED45659F3}" type="sibTrans" cxnId="{EE5C7250-48AA-4CF9-9644-8E5E507DCACB}">
      <dgm:prSet/>
      <dgm:spPr/>
      <dgm:t>
        <a:bodyPr/>
        <a:lstStyle/>
        <a:p>
          <a:endParaRPr lang="ru-RU"/>
        </a:p>
      </dgm:t>
    </dgm:pt>
    <dgm:pt modelId="{B04194E2-2253-4C9C-835C-F3A48B61E80A}" type="pres">
      <dgm:prSet presAssocID="{145F2285-D2E3-484D-8AD1-72D61458E1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FE21C7A-2D40-4909-9B56-0C0E8DBAA4AE}" type="pres">
      <dgm:prSet presAssocID="{145F2285-D2E3-484D-8AD1-72D61458E10B}" presName="Name1" presStyleCnt="0"/>
      <dgm:spPr/>
      <dgm:t>
        <a:bodyPr/>
        <a:lstStyle/>
        <a:p>
          <a:endParaRPr lang="ru-RU"/>
        </a:p>
      </dgm:t>
    </dgm:pt>
    <dgm:pt modelId="{452C4927-3D25-4D8A-BAE4-B5C20098F85B}" type="pres">
      <dgm:prSet presAssocID="{145F2285-D2E3-484D-8AD1-72D61458E10B}" presName="cycle" presStyleCnt="0"/>
      <dgm:spPr/>
      <dgm:t>
        <a:bodyPr/>
        <a:lstStyle/>
        <a:p>
          <a:endParaRPr lang="ru-RU"/>
        </a:p>
      </dgm:t>
    </dgm:pt>
    <dgm:pt modelId="{5331D34F-D291-467A-8367-91EFE98A2CBD}" type="pres">
      <dgm:prSet presAssocID="{145F2285-D2E3-484D-8AD1-72D61458E10B}" presName="srcNode" presStyleLbl="node1" presStyleIdx="0" presStyleCnt="5"/>
      <dgm:spPr/>
      <dgm:t>
        <a:bodyPr/>
        <a:lstStyle/>
        <a:p>
          <a:endParaRPr lang="ru-RU"/>
        </a:p>
      </dgm:t>
    </dgm:pt>
    <dgm:pt modelId="{07F37691-B287-4FE2-943A-2262A8EB9020}" type="pres">
      <dgm:prSet presAssocID="{145F2285-D2E3-484D-8AD1-72D61458E10B}" presName="conn" presStyleLbl="parChTrans1D2" presStyleIdx="0" presStyleCnt="1"/>
      <dgm:spPr/>
      <dgm:t>
        <a:bodyPr/>
        <a:lstStyle/>
        <a:p>
          <a:endParaRPr lang="ru-RU"/>
        </a:p>
      </dgm:t>
    </dgm:pt>
    <dgm:pt modelId="{76CB0259-56B0-4B47-AB39-F3F4927D2410}" type="pres">
      <dgm:prSet presAssocID="{145F2285-D2E3-484D-8AD1-72D61458E10B}" presName="extraNode" presStyleLbl="node1" presStyleIdx="0" presStyleCnt="5"/>
      <dgm:spPr/>
      <dgm:t>
        <a:bodyPr/>
        <a:lstStyle/>
        <a:p>
          <a:endParaRPr lang="ru-RU"/>
        </a:p>
      </dgm:t>
    </dgm:pt>
    <dgm:pt modelId="{B99D1029-7692-49B0-8174-4F2627619F33}" type="pres">
      <dgm:prSet presAssocID="{145F2285-D2E3-484D-8AD1-72D61458E10B}" presName="dstNode" presStyleLbl="node1" presStyleIdx="0" presStyleCnt="5"/>
      <dgm:spPr/>
      <dgm:t>
        <a:bodyPr/>
        <a:lstStyle/>
        <a:p>
          <a:endParaRPr lang="ru-RU"/>
        </a:p>
      </dgm:t>
    </dgm:pt>
    <dgm:pt modelId="{5C82E8A4-CF45-41C8-BC04-44E593A0FF4D}" type="pres">
      <dgm:prSet presAssocID="{2029B2C4-EA84-45C3-976E-D3AED6F79ED6}" presName="text_1" presStyleLbl="node1" presStyleIdx="0" presStyleCnt="5" custScaleY="66646" custLinFactNeighborX="-1542" custLinFactNeighborY="-42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83675-4716-4A1C-AA45-6DB3FED9745C}" type="pres">
      <dgm:prSet presAssocID="{2029B2C4-EA84-45C3-976E-D3AED6F79ED6}" presName="accent_1" presStyleCnt="0"/>
      <dgm:spPr/>
      <dgm:t>
        <a:bodyPr/>
        <a:lstStyle/>
        <a:p>
          <a:endParaRPr lang="ru-RU"/>
        </a:p>
      </dgm:t>
    </dgm:pt>
    <dgm:pt modelId="{CAB31E07-7C3B-476E-92BE-F2772108A765}" type="pres">
      <dgm:prSet presAssocID="{2029B2C4-EA84-45C3-976E-D3AED6F79ED6}" presName="accentRepeatNode" presStyleLbl="solidFgAcc1" presStyleIdx="0" presStyleCnt="5" custLinFactNeighborX="-29720" custLinFactNeighborY="-39668"/>
      <dgm:spPr/>
      <dgm:t>
        <a:bodyPr/>
        <a:lstStyle/>
        <a:p>
          <a:endParaRPr lang="ru-RU"/>
        </a:p>
      </dgm:t>
    </dgm:pt>
    <dgm:pt modelId="{DF849D10-DD60-47EF-A1AE-9B1176B42B06}" type="pres">
      <dgm:prSet presAssocID="{CFFC8399-45C2-496D-A093-DBDF5DBCC6F5}" presName="text_2" presStyleLbl="node1" presStyleIdx="1" presStyleCnt="5" custScaleY="112085" custLinFactNeighborX="-1254" custLinFactNeighborY="-727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8B94B-AB06-4DEA-985B-E9D87875ADC6}" type="pres">
      <dgm:prSet presAssocID="{CFFC8399-45C2-496D-A093-DBDF5DBCC6F5}" presName="accent_2" presStyleCnt="0"/>
      <dgm:spPr/>
      <dgm:t>
        <a:bodyPr/>
        <a:lstStyle/>
        <a:p>
          <a:endParaRPr lang="ru-RU"/>
        </a:p>
      </dgm:t>
    </dgm:pt>
    <dgm:pt modelId="{CAB649FA-A31D-47D4-BD01-5E2717B822AF}" type="pres">
      <dgm:prSet presAssocID="{CFFC8399-45C2-496D-A093-DBDF5DBCC6F5}" presName="accentRepeatNode" presStyleLbl="solidFgAcc1" presStyleIdx="1" presStyleCnt="5" custScaleX="97131" custScaleY="100453" custLinFactNeighborX="-20623" custLinFactNeighborY="-43077"/>
      <dgm:spPr/>
      <dgm:t>
        <a:bodyPr/>
        <a:lstStyle/>
        <a:p>
          <a:endParaRPr lang="ru-RU"/>
        </a:p>
      </dgm:t>
    </dgm:pt>
    <dgm:pt modelId="{FC660238-0A54-4441-BC06-ED70530A868F}" type="pres">
      <dgm:prSet presAssocID="{EC00A74F-D24E-4D94-B25E-6497B6E01B38}" presName="text_3" presStyleLbl="node1" presStyleIdx="2" presStyleCnt="5" custScaleX="97957" custScaleY="242300" custLinFactNeighborX="54" custLinFactNeighborY="-120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0250E-FD87-4D73-A415-A802914BD387}" type="pres">
      <dgm:prSet presAssocID="{EC00A74F-D24E-4D94-B25E-6497B6E01B38}" presName="accent_3" presStyleCnt="0"/>
      <dgm:spPr/>
    </dgm:pt>
    <dgm:pt modelId="{7AAF2E9B-C929-4CA5-B77D-8DA1F487B76B}" type="pres">
      <dgm:prSet presAssocID="{EC00A74F-D24E-4D94-B25E-6497B6E01B38}" presName="accentRepeatNode" presStyleLbl="solidFgAcc1" presStyleIdx="2" presStyleCnt="5" custLinFactNeighborX="-7702" custLinFactNeighborY="-37245"/>
      <dgm:spPr/>
    </dgm:pt>
    <dgm:pt modelId="{8377D049-F71A-4197-8715-C4A4C772A312}" type="pres">
      <dgm:prSet presAssocID="{AD16679F-ADDF-45E0-8EE4-2942CE53EE27}" presName="text_4" presStyleLbl="node1" presStyleIdx="3" presStyleCnt="5" custLinFactNeighborX="-151" custLinFactNeighborY="33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129A2-5EC6-42CE-A8DE-2F15D4578F61}" type="pres">
      <dgm:prSet presAssocID="{AD16679F-ADDF-45E0-8EE4-2942CE53EE27}" presName="accent_4" presStyleCnt="0"/>
      <dgm:spPr/>
    </dgm:pt>
    <dgm:pt modelId="{CD9A6AB9-A98B-4026-A56A-ABDCB574D747}" type="pres">
      <dgm:prSet presAssocID="{AD16679F-ADDF-45E0-8EE4-2942CE53EE27}" presName="accentRepeatNode" presStyleLbl="solidFgAcc1" presStyleIdx="3" presStyleCnt="5" custLinFactNeighborX="-9495" custLinFactNeighborY="17283"/>
      <dgm:spPr/>
    </dgm:pt>
    <dgm:pt modelId="{DC04B0B0-1EF3-4BE9-A197-51F8E79A531D}" type="pres">
      <dgm:prSet presAssocID="{BA276A34-564B-456F-88F2-0B74A7C49795}" presName="text_5" presStyleLbl="node1" presStyleIdx="4" presStyleCnt="5" custScaleY="118112" custLinFactNeighborX="-232" custLinFactNeighborY="13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09544-01A2-4837-B9F7-706AF561A1AD}" type="pres">
      <dgm:prSet presAssocID="{BA276A34-564B-456F-88F2-0B74A7C49795}" presName="accent_5" presStyleCnt="0"/>
      <dgm:spPr/>
    </dgm:pt>
    <dgm:pt modelId="{EDDFBF52-D8D4-498C-BA36-D7033C89EF10}" type="pres">
      <dgm:prSet presAssocID="{BA276A34-564B-456F-88F2-0B74A7C49795}" presName="accentRepeatNode" presStyleLbl="solidFgAcc1" presStyleIdx="4" presStyleCnt="5" custLinFactNeighborY="-2742"/>
      <dgm:spPr/>
      <dgm:t>
        <a:bodyPr/>
        <a:lstStyle/>
        <a:p>
          <a:endParaRPr lang="ru-RU"/>
        </a:p>
      </dgm:t>
    </dgm:pt>
  </dgm:ptLst>
  <dgm:cxnLst>
    <dgm:cxn modelId="{8A84280C-0023-4145-A418-D61DD77769C9}" type="presOf" srcId="{EC00A74F-D24E-4D94-B25E-6497B6E01B38}" destId="{FC660238-0A54-4441-BC06-ED70530A868F}" srcOrd="0" destOrd="0" presId="urn:microsoft.com/office/officeart/2008/layout/VerticalCurvedList"/>
    <dgm:cxn modelId="{9E407B09-37C9-467A-A966-7719DB8C72EE}" srcId="{145F2285-D2E3-484D-8AD1-72D61458E10B}" destId="{2029B2C4-EA84-45C3-976E-D3AED6F79ED6}" srcOrd="0" destOrd="0" parTransId="{D37DAC7A-2528-4087-A6A0-1736B75DE728}" sibTransId="{085BB25A-6AC9-46D3-AB73-EAFDED7048F6}"/>
    <dgm:cxn modelId="{4A1C34F2-3C12-4575-A388-7C02CFF153DB}" srcId="{145F2285-D2E3-484D-8AD1-72D61458E10B}" destId="{CFFC8399-45C2-496D-A093-DBDF5DBCC6F5}" srcOrd="1" destOrd="0" parTransId="{4D6CFA42-C6E7-4912-ACEA-101F3588AE78}" sibTransId="{E4F553E3-6C14-4431-A877-EBB0431A8BF8}"/>
    <dgm:cxn modelId="{6FCAD424-EBA8-4093-BA17-B1370AAFCF40}" type="presOf" srcId="{CFFC8399-45C2-496D-A093-DBDF5DBCC6F5}" destId="{DF849D10-DD60-47EF-A1AE-9B1176B42B06}" srcOrd="0" destOrd="0" presId="urn:microsoft.com/office/officeart/2008/layout/VerticalCurvedList"/>
    <dgm:cxn modelId="{6323A5AD-A61E-40C2-AB02-7F51AAEF4A65}" type="presOf" srcId="{BA276A34-564B-456F-88F2-0B74A7C49795}" destId="{DC04B0B0-1EF3-4BE9-A197-51F8E79A531D}" srcOrd="0" destOrd="0" presId="urn:microsoft.com/office/officeart/2008/layout/VerticalCurvedList"/>
    <dgm:cxn modelId="{D95FEFB5-8218-4D99-8686-6C2E7998C62C}" srcId="{145F2285-D2E3-484D-8AD1-72D61458E10B}" destId="{EC00A74F-D24E-4D94-B25E-6497B6E01B38}" srcOrd="2" destOrd="0" parTransId="{CA8C30B9-8515-4E0D-9F43-BBA993B61A75}" sibTransId="{74B25E5B-28D9-4060-BDD3-04F288A2D600}"/>
    <dgm:cxn modelId="{62897B50-A32E-44AD-B4D8-E1DCF5740CC3}" type="presOf" srcId="{085BB25A-6AC9-46D3-AB73-EAFDED7048F6}" destId="{07F37691-B287-4FE2-943A-2262A8EB9020}" srcOrd="0" destOrd="0" presId="urn:microsoft.com/office/officeart/2008/layout/VerticalCurvedList"/>
    <dgm:cxn modelId="{2AD4D522-EFFD-4FCA-A2BC-EAA0622D7314}" type="presOf" srcId="{2029B2C4-EA84-45C3-976E-D3AED6F79ED6}" destId="{5C82E8A4-CF45-41C8-BC04-44E593A0FF4D}" srcOrd="0" destOrd="0" presId="urn:microsoft.com/office/officeart/2008/layout/VerticalCurvedList"/>
    <dgm:cxn modelId="{C60F7EDC-925E-4913-91F8-6648541873D3}" srcId="{145F2285-D2E3-484D-8AD1-72D61458E10B}" destId="{BA276A34-564B-456F-88F2-0B74A7C49795}" srcOrd="4" destOrd="0" parTransId="{6237942D-035D-4C30-A552-7975D111B165}" sibTransId="{011C8F64-B291-42C5-B3F3-63773BAE04B8}"/>
    <dgm:cxn modelId="{32FE918C-6B35-4779-801D-C4BAC7B7E173}" type="presOf" srcId="{AD16679F-ADDF-45E0-8EE4-2942CE53EE27}" destId="{8377D049-F71A-4197-8715-C4A4C772A312}" srcOrd="0" destOrd="0" presId="urn:microsoft.com/office/officeart/2008/layout/VerticalCurvedList"/>
    <dgm:cxn modelId="{EE5C7250-48AA-4CF9-9644-8E5E507DCACB}" srcId="{145F2285-D2E3-484D-8AD1-72D61458E10B}" destId="{AD16679F-ADDF-45E0-8EE4-2942CE53EE27}" srcOrd="3" destOrd="0" parTransId="{F78FDD54-8AAC-4E7D-95BA-F249A2772BD5}" sibTransId="{246801FD-78AE-44DB-A7A7-1F9ED45659F3}"/>
    <dgm:cxn modelId="{AAC68EF5-A9DA-4D15-9346-C742942AB043}" type="presOf" srcId="{145F2285-D2E3-484D-8AD1-72D61458E10B}" destId="{B04194E2-2253-4C9C-835C-F3A48B61E80A}" srcOrd="0" destOrd="0" presId="urn:microsoft.com/office/officeart/2008/layout/VerticalCurvedList"/>
    <dgm:cxn modelId="{0D10EB9A-495D-41D6-A64A-130BA0271B64}" type="presParOf" srcId="{B04194E2-2253-4C9C-835C-F3A48B61E80A}" destId="{3FE21C7A-2D40-4909-9B56-0C0E8DBAA4AE}" srcOrd="0" destOrd="0" presId="urn:microsoft.com/office/officeart/2008/layout/VerticalCurvedList"/>
    <dgm:cxn modelId="{A7D5DDA9-D387-46FC-8D37-6F25B89F7434}" type="presParOf" srcId="{3FE21C7A-2D40-4909-9B56-0C0E8DBAA4AE}" destId="{452C4927-3D25-4D8A-BAE4-B5C20098F85B}" srcOrd="0" destOrd="0" presId="urn:microsoft.com/office/officeart/2008/layout/VerticalCurvedList"/>
    <dgm:cxn modelId="{8141AB3B-ACBD-4116-9F94-B8439AADAC05}" type="presParOf" srcId="{452C4927-3D25-4D8A-BAE4-B5C20098F85B}" destId="{5331D34F-D291-467A-8367-91EFE98A2CBD}" srcOrd="0" destOrd="0" presId="urn:microsoft.com/office/officeart/2008/layout/VerticalCurvedList"/>
    <dgm:cxn modelId="{30E253FF-1F05-473D-BE28-E8FC07C1CA75}" type="presParOf" srcId="{452C4927-3D25-4D8A-BAE4-B5C20098F85B}" destId="{07F37691-B287-4FE2-943A-2262A8EB9020}" srcOrd="1" destOrd="0" presId="urn:microsoft.com/office/officeart/2008/layout/VerticalCurvedList"/>
    <dgm:cxn modelId="{91F633D1-1700-4904-BE15-6187F384B23C}" type="presParOf" srcId="{452C4927-3D25-4D8A-BAE4-B5C20098F85B}" destId="{76CB0259-56B0-4B47-AB39-F3F4927D2410}" srcOrd="2" destOrd="0" presId="urn:microsoft.com/office/officeart/2008/layout/VerticalCurvedList"/>
    <dgm:cxn modelId="{19698B40-C513-4983-9112-8B1274296977}" type="presParOf" srcId="{452C4927-3D25-4D8A-BAE4-B5C20098F85B}" destId="{B99D1029-7692-49B0-8174-4F2627619F33}" srcOrd="3" destOrd="0" presId="urn:microsoft.com/office/officeart/2008/layout/VerticalCurvedList"/>
    <dgm:cxn modelId="{4A0185D9-3DEB-4038-B555-772D22930766}" type="presParOf" srcId="{3FE21C7A-2D40-4909-9B56-0C0E8DBAA4AE}" destId="{5C82E8A4-CF45-41C8-BC04-44E593A0FF4D}" srcOrd="1" destOrd="0" presId="urn:microsoft.com/office/officeart/2008/layout/VerticalCurvedList"/>
    <dgm:cxn modelId="{A663E9F8-EFC6-4610-AB34-BAE9FD37367E}" type="presParOf" srcId="{3FE21C7A-2D40-4909-9B56-0C0E8DBAA4AE}" destId="{69783675-4716-4A1C-AA45-6DB3FED9745C}" srcOrd="2" destOrd="0" presId="urn:microsoft.com/office/officeart/2008/layout/VerticalCurvedList"/>
    <dgm:cxn modelId="{1AB76DEE-B408-4A6C-A04D-5B0E97DB11D8}" type="presParOf" srcId="{69783675-4716-4A1C-AA45-6DB3FED9745C}" destId="{CAB31E07-7C3B-476E-92BE-F2772108A765}" srcOrd="0" destOrd="0" presId="urn:microsoft.com/office/officeart/2008/layout/VerticalCurvedList"/>
    <dgm:cxn modelId="{DA226415-D230-4B9C-B5FC-A62F39F0F77C}" type="presParOf" srcId="{3FE21C7A-2D40-4909-9B56-0C0E8DBAA4AE}" destId="{DF849D10-DD60-47EF-A1AE-9B1176B42B06}" srcOrd="3" destOrd="0" presId="urn:microsoft.com/office/officeart/2008/layout/VerticalCurvedList"/>
    <dgm:cxn modelId="{9FCEFFF5-39F6-4812-BA2D-5599A64AA7FF}" type="presParOf" srcId="{3FE21C7A-2D40-4909-9B56-0C0E8DBAA4AE}" destId="{E3C8B94B-AB06-4DEA-985B-E9D87875ADC6}" srcOrd="4" destOrd="0" presId="urn:microsoft.com/office/officeart/2008/layout/VerticalCurvedList"/>
    <dgm:cxn modelId="{B0282E00-5E3A-4003-8A7C-78059B215B04}" type="presParOf" srcId="{E3C8B94B-AB06-4DEA-985B-E9D87875ADC6}" destId="{CAB649FA-A31D-47D4-BD01-5E2717B822AF}" srcOrd="0" destOrd="0" presId="urn:microsoft.com/office/officeart/2008/layout/VerticalCurvedList"/>
    <dgm:cxn modelId="{15E64655-4B19-48D2-964E-754248DBF9A4}" type="presParOf" srcId="{3FE21C7A-2D40-4909-9B56-0C0E8DBAA4AE}" destId="{FC660238-0A54-4441-BC06-ED70530A868F}" srcOrd="5" destOrd="0" presId="urn:microsoft.com/office/officeart/2008/layout/VerticalCurvedList"/>
    <dgm:cxn modelId="{8E553823-794E-40C5-806B-A98882776BE4}" type="presParOf" srcId="{3FE21C7A-2D40-4909-9B56-0C0E8DBAA4AE}" destId="{7A00250E-FD87-4D73-A415-A802914BD387}" srcOrd="6" destOrd="0" presId="urn:microsoft.com/office/officeart/2008/layout/VerticalCurvedList"/>
    <dgm:cxn modelId="{9F05A546-9029-407E-9531-B3ABCB74C206}" type="presParOf" srcId="{7A00250E-FD87-4D73-A415-A802914BD387}" destId="{7AAF2E9B-C929-4CA5-B77D-8DA1F487B76B}" srcOrd="0" destOrd="0" presId="urn:microsoft.com/office/officeart/2008/layout/VerticalCurvedList"/>
    <dgm:cxn modelId="{35F35C3F-428C-4D34-B405-55B286A2D235}" type="presParOf" srcId="{3FE21C7A-2D40-4909-9B56-0C0E8DBAA4AE}" destId="{8377D049-F71A-4197-8715-C4A4C772A312}" srcOrd="7" destOrd="0" presId="urn:microsoft.com/office/officeart/2008/layout/VerticalCurvedList"/>
    <dgm:cxn modelId="{3A38750D-8011-4EFA-B340-B340F156ABB1}" type="presParOf" srcId="{3FE21C7A-2D40-4909-9B56-0C0E8DBAA4AE}" destId="{265129A2-5EC6-42CE-A8DE-2F15D4578F61}" srcOrd="8" destOrd="0" presId="urn:microsoft.com/office/officeart/2008/layout/VerticalCurvedList"/>
    <dgm:cxn modelId="{5E43B878-0BFD-462D-AC9E-2B82E7B32555}" type="presParOf" srcId="{265129A2-5EC6-42CE-A8DE-2F15D4578F61}" destId="{CD9A6AB9-A98B-4026-A56A-ABDCB574D747}" srcOrd="0" destOrd="0" presId="urn:microsoft.com/office/officeart/2008/layout/VerticalCurvedList"/>
    <dgm:cxn modelId="{1E42DE46-C228-4D5C-ADBE-653F15545E7E}" type="presParOf" srcId="{3FE21C7A-2D40-4909-9B56-0C0E8DBAA4AE}" destId="{DC04B0B0-1EF3-4BE9-A197-51F8E79A531D}" srcOrd="9" destOrd="0" presId="urn:microsoft.com/office/officeart/2008/layout/VerticalCurvedList"/>
    <dgm:cxn modelId="{905F7A72-4BD4-44F2-89A6-F084823981D5}" type="presParOf" srcId="{3FE21C7A-2D40-4909-9B56-0C0E8DBAA4AE}" destId="{72C09544-01A2-4837-B9F7-706AF561A1AD}" srcOrd="10" destOrd="0" presId="urn:microsoft.com/office/officeart/2008/layout/VerticalCurvedList"/>
    <dgm:cxn modelId="{A7A2689B-6EB2-4E17-9C39-A700B3FA78D5}" type="presParOf" srcId="{72C09544-01A2-4837-B9F7-706AF561A1AD}" destId="{EDDFBF52-D8D4-498C-BA36-D7033C89EF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5F2285-D2E3-484D-8AD1-72D61458E10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FFC8399-45C2-496D-A093-DBDF5DBCC6F5}">
      <dgm:prSet phldrT="[Текст]" custT="1"/>
      <dgm:spPr/>
      <dgm:t>
        <a:bodyPr/>
        <a:lstStyle/>
        <a:p>
          <a:r>
            <a:rPr lang="ru-RU" sz="14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Регистрация в качестве налогоплательщика налога на профессиональный доход. </a:t>
          </a:r>
        </a:p>
        <a:p>
          <a:r>
            <a:rPr lang="ru-RU" sz="1400" b="0" dirty="0" smtClean="0">
              <a:effectLst/>
              <a:latin typeface="Arial" pitchFamily="34" charset="0"/>
              <a:cs typeface="Arial" pitchFamily="34" charset="0"/>
            </a:rPr>
            <a:t>Повышение денежных доходов по истечению срока действия</a:t>
          </a:r>
          <a:endParaRPr lang="ru-RU" sz="1400" b="0" dirty="0">
            <a:latin typeface="Arial" pitchFamily="34" charset="0"/>
            <a:cs typeface="Arial" pitchFamily="34" charset="0"/>
          </a:endParaRPr>
        </a:p>
      </dgm:t>
    </dgm:pt>
    <dgm:pt modelId="{4D6CFA42-C6E7-4912-ACEA-101F3588AE78}" type="parTrans" cxnId="{4A1C34F2-3C12-4575-A388-7C02CFF153DB}">
      <dgm:prSet/>
      <dgm:spPr/>
      <dgm:t>
        <a:bodyPr/>
        <a:lstStyle/>
        <a:p>
          <a:endParaRPr lang="ru-RU"/>
        </a:p>
      </dgm:t>
    </dgm:pt>
    <dgm:pt modelId="{E4F553E3-6C14-4431-A877-EBB0431A8BF8}" type="sibTrans" cxnId="{4A1C34F2-3C12-4575-A388-7C02CFF153DB}">
      <dgm:prSet/>
      <dgm:spPr/>
      <dgm:t>
        <a:bodyPr/>
        <a:lstStyle/>
        <a:p>
          <a:endParaRPr lang="ru-RU"/>
        </a:p>
      </dgm:t>
    </dgm:pt>
    <dgm:pt modelId="{BA276A34-564B-456F-88F2-0B74A7C49795}">
      <dgm:prSet phldrT="[Текст]" custT="1"/>
      <dgm:spPr/>
      <dgm:t>
        <a:bodyPr/>
        <a:lstStyle/>
        <a:p>
          <a:pPr algn="l">
            <a:spcAft>
              <a:spcPct val="35000"/>
            </a:spcAft>
          </a:pPr>
          <a:r>
            <a:rPr lang="ru-RU" sz="14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Комитеты экономического развития, АПК и природопользования администрации </a:t>
          </a:r>
          <a:r>
            <a:rPr lang="ru-RU" sz="1400" dirty="0" err="1" smtClean="0">
              <a:effectLst/>
              <a:latin typeface="Arial" pitchFamily="34" charset="0"/>
              <a:ea typeface="Times New Roman"/>
              <a:cs typeface="Arial" pitchFamily="34" charset="0"/>
            </a:rPr>
            <a:t>Шебекинского</a:t>
          </a:r>
          <a:r>
            <a:rPr lang="ru-RU" sz="14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 городского округа , МРИ ФНС № 7 по Белгородской области, УСЗН </a:t>
          </a:r>
        </a:p>
      </dgm:t>
    </dgm:pt>
    <dgm:pt modelId="{6237942D-035D-4C30-A552-7975D111B165}" type="parTrans" cxnId="{C60F7EDC-925E-4913-91F8-6648541873D3}">
      <dgm:prSet/>
      <dgm:spPr/>
      <dgm:t>
        <a:bodyPr/>
        <a:lstStyle/>
        <a:p>
          <a:endParaRPr lang="ru-RU"/>
        </a:p>
      </dgm:t>
    </dgm:pt>
    <dgm:pt modelId="{011C8F64-B291-42C5-B3F3-63773BAE04B8}" type="sibTrans" cxnId="{C60F7EDC-925E-4913-91F8-6648541873D3}">
      <dgm:prSet/>
      <dgm:spPr/>
      <dgm:t>
        <a:bodyPr/>
        <a:lstStyle/>
        <a:p>
          <a:endParaRPr lang="ru-RU"/>
        </a:p>
      </dgm:t>
    </dgm:pt>
    <dgm:pt modelId="{2029B2C4-EA84-45C3-976E-D3AED6F79ED6}">
      <dgm:prSet phldrT="[Текст]" custT="1"/>
      <dgm:spPr/>
      <dgm:t>
        <a:bodyPr/>
        <a:lstStyle/>
        <a:p>
          <a:r>
            <a:rPr lang="ru-RU" sz="1400" b="1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Осуществление индивидуальной предпринимательской деятельности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D37DAC7A-2528-4087-A6A0-1736B75DE728}" type="parTrans" cxnId="{9E407B09-37C9-467A-A966-7719DB8C72EE}">
      <dgm:prSet/>
      <dgm:spPr/>
      <dgm:t>
        <a:bodyPr/>
        <a:lstStyle/>
        <a:p>
          <a:endParaRPr lang="ru-RU"/>
        </a:p>
      </dgm:t>
    </dgm:pt>
    <dgm:pt modelId="{085BB25A-6AC9-46D3-AB73-EAFDED7048F6}" type="sibTrans" cxnId="{9E407B09-37C9-467A-A966-7719DB8C72EE}">
      <dgm:prSet/>
      <dgm:spPr/>
      <dgm:t>
        <a:bodyPr/>
        <a:lstStyle/>
        <a:p>
          <a:endParaRPr lang="ru-RU"/>
        </a:p>
      </dgm:t>
    </dgm:pt>
    <dgm:pt modelId="{EC00A74F-D24E-4D94-B25E-6497B6E01B38}">
      <dgm:prSet phldrT="[Текст]" custT="1"/>
      <dgm:spPr/>
      <dgm:t>
        <a:bodyPr/>
        <a:lstStyle/>
        <a:p>
          <a:pPr marL="0" indent="0"/>
          <a:endParaRPr lang="ru-RU" sz="1400" dirty="0" smtClean="0">
            <a:effectLst/>
            <a:latin typeface="Arial" pitchFamily="34" charset="0"/>
            <a:ea typeface="Times New Roman"/>
            <a:cs typeface="Arial" pitchFamily="34" charset="0"/>
          </a:endParaRPr>
        </a:p>
        <a:p>
          <a:pPr marL="0" indent="0"/>
          <a:r>
            <a:rPr lang="ru-RU" sz="14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Наличие регистрации в качестве индивидуального предпринимателя или </a:t>
          </a:r>
          <a:r>
            <a:rPr lang="ru-RU" sz="1400" dirty="0" err="1" smtClean="0">
              <a:effectLst/>
              <a:latin typeface="Arial" pitchFamily="34" charset="0"/>
              <a:ea typeface="Times New Roman"/>
              <a:cs typeface="Arial" pitchFamily="34" charset="0"/>
            </a:rPr>
            <a:t>самозанятого</a:t>
          </a:r>
          <a:r>
            <a:rPr lang="ru-RU" sz="14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 гражданина.</a:t>
          </a:r>
        </a:p>
        <a:p>
          <a:pPr marL="0" indent="0"/>
          <a:r>
            <a:rPr lang="ru-RU" sz="14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Регистрация в </a:t>
          </a:r>
          <a:r>
            <a:rPr lang="ru-RU" sz="1400" dirty="0" err="1" smtClean="0">
              <a:effectLst/>
              <a:latin typeface="Arial" pitchFamily="34" charset="0"/>
              <a:ea typeface="Times New Roman"/>
              <a:cs typeface="Arial" pitchFamily="34" charset="0"/>
            </a:rPr>
            <a:t>похозяйственной</a:t>
          </a:r>
          <a:r>
            <a:rPr lang="ru-RU" sz="14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 книге</a:t>
          </a:r>
        </a:p>
        <a:p>
          <a:pPr marL="0" indent="0"/>
          <a:endParaRPr lang="ru-RU" sz="1400" dirty="0">
            <a:effectLst/>
            <a:latin typeface="Arial" pitchFamily="34" charset="0"/>
            <a:ea typeface="Times New Roman"/>
            <a:cs typeface="Arial" pitchFamily="34" charset="0"/>
          </a:endParaRPr>
        </a:p>
      </dgm:t>
    </dgm:pt>
    <dgm:pt modelId="{CA8C30B9-8515-4E0D-9F43-BBA993B61A75}" type="parTrans" cxnId="{D95FEFB5-8218-4D99-8686-6C2E7998C62C}">
      <dgm:prSet/>
      <dgm:spPr/>
      <dgm:t>
        <a:bodyPr/>
        <a:lstStyle/>
        <a:p>
          <a:endParaRPr lang="ru-RU"/>
        </a:p>
      </dgm:t>
    </dgm:pt>
    <dgm:pt modelId="{74B25E5B-28D9-4060-BDD3-04F288A2D600}" type="sibTrans" cxnId="{D95FEFB5-8218-4D99-8686-6C2E7998C62C}">
      <dgm:prSet/>
      <dgm:spPr/>
      <dgm:t>
        <a:bodyPr/>
        <a:lstStyle/>
        <a:p>
          <a:endParaRPr lang="ru-RU"/>
        </a:p>
      </dgm:t>
    </dgm:pt>
    <dgm:pt modelId="{AD16679F-ADDF-45E0-8EE4-2942CE53EE27}">
      <dgm:prSet phldrT="[Текст]" custT="1"/>
      <dgm:spPr/>
      <dgm:t>
        <a:bodyPr/>
        <a:lstStyle/>
        <a:p>
          <a:r>
            <a:rPr lang="ru-RU" sz="14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Не более 12 месяцев</a:t>
          </a:r>
          <a:endParaRPr lang="ru-RU" sz="1400" dirty="0">
            <a:effectLst/>
            <a:latin typeface="Arial" pitchFamily="34" charset="0"/>
            <a:ea typeface="Times New Roman"/>
            <a:cs typeface="Arial" pitchFamily="34" charset="0"/>
          </a:endParaRPr>
        </a:p>
      </dgm:t>
    </dgm:pt>
    <dgm:pt modelId="{F78FDD54-8AAC-4E7D-95BA-F249A2772BD5}" type="parTrans" cxnId="{EE5C7250-48AA-4CF9-9644-8E5E507DCACB}">
      <dgm:prSet/>
      <dgm:spPr/>
      <dgm:t>
        <a:bodyPr/>
        <a:lstStyle/>
        <a:p>
          <a:endParaRPr lang="ru-RU"/>
        </a:p>
      </dgm:t>
    </dgm:pt>
    <dgm:pt modelId="{246801FD-78AE-44DB-A7A7-1F9ED45659F3}" type="sibTrans" cxnId="{EE5C7250-48AA-4CF9-9644-8E5E507DCACB}">
      <dgm:prSet/>
      <dgm:spPr/>
      <dgm:t>
        <a:bodyPr/>
        <a:lstStyle/>
        <a:p>
          <a:endParaRPr lang="ru-RU"/>
        </a:p>
      </dgm:t>
    </dgm:pt>
    <dgm:pt modelId="{B6F6C530-043A-4989-998C-BF39A9067219}">
      <dgm:prSet phldrT="[Текст]" custT="1"/>
      <dgm:spPr/>
      <dgm:t>
        <a:bodyPr/>
        <a:lstStyle/>
        <a:p>
          <a:pPr marL="0" indent="0"/>
          <a:r>
            <a:rPr lang="ru-RU" sz="14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Единовременная выплата до 250 000 руб.</a:t>
          </a:r>
        </a:p>
        <a:p>
          <a:pPr marL="0" indent="0"/>
          <a:r>
            <a:rPr lang="ru-RU" sz="14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возмещение расходов на постановку на учет в качестве ИП - не более 5 % от выделенной суммы, приобретение основных средств (оборудования), материально-производственных запасов, имущественных обязательств на праве аренды – не более 15% назначаемой выплаты, создание и оснащение дополнительных рабочих мест в размере не более 250 000 руб.</a:t>
          </a:r>
          <a:endParaRPr lang="ru-RU" sz="1400" dirty="0">
            <a:effectLst/>
            <a:latin typeface="Arial" pitchFamily="34" charset="0"/>
            <a:ea typeface="Times New Roman"/>
            <a:cs typeface="Arial" pitchFamily="34" charset="0"/>
          </a:endParaRPr>
        </a:p>
      </dgm:t>
    </dgm:pt>
    <dgm:pt modelId="{ED41C472-6A66-4081-A2C4-DD7BF3057073}" type="sibTrans" cxnId="{56EA3FAB-86AF-456D-BD15-29187A1F046E}">
      <dgm:prSet/>
      <dgm:spPr/>
      <dgm:t>
        <a:bodyPr/>
        <a:lstStyle/>
        <a:p>
          <a:endParaRPr lang="ru-RU"/>
        </a:p>
      </dgm:t>
    </dgm:pt>
    <dgm:pt modelId="{EAE70D2E-8206-4D04-9954-BC629B417385}" type="parTrans" cxnId="{56EA3FAB-86AF-456D-BD15-29187A1F046E}">
      <dgm:prSet/>
      <dgm:spPr/>
      <dgm:t>
        <a:bodyPr/>
        <a:lstStyle/>
        <a:p>
          <a:endParaRPr lang="ru-RU"/>
        </a:p>
      </dgm:t>
    </dgm:pt>
    <dgm:pt modelId="{B04194E2-2253-4C9C-835C-F3A48B61E80A}" type="pres">
      <dgm:prSet presAssocID="{145F2285-D2E3-484D-8AD1-72D61458E1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FE21C7A-2D40-4909-9B56-0C0E8DBAA4AE}" type="pres">
      <dgm:prSet presAssocID="{145F2285-D2E3-484D-8AD1-72D61458E10B}" presName="Name1" presStyleCnt="0"/>
      <dgm:spPr/>
      <dgm:t>
        <a:bodyPr/>
        <a:lstStyle/>
        <a:p>
          <a:endParaRPr lang="ru-RU"/>
        </a:p>
      </dgm:t>
    </dgm:pt>
    <dgm:pt modelId="{452C4927-3D25-4D8A-BAE4-B5C20098F85B}" type="pres">
      <dgm:prSet presAssocID="{145F2285-D2E3-484D-8AD1-72D61458E10B}" presName="cycle" presStyleCnt="0"/>
      <dgm:spPr/>
      <dgm:t>
        <a:bodyPr/>
        <a:lstStyle/>
        <a:p>
          <a:endParaRPr lang="ru-RU"/>
        </a:p>
      </dgm:t>
    </dgm:pt>
    <dgm:pt modelId="{5331D34F-D291-467A-8367-91EFE98A2CBD}" type="pres">
      <dgm:prSet presAssocID="{145F2285-D2E3-484D-8AD1-72D61458E10B}" presName="srcNode" presStyleLbl="node1" presStyleIdx="0" presStyleCnt="6"/>
      <dgm:spPr/>
      <dgm:t>
        <a:bodyPr/>
        <a:lstStyle/>
        <a:p>
          <a:endParaRPr lang="ru-RU"/>
        </a:p>
      </dgm:t>
    </dgm:pt>
    <dgm:pt modelId="{07F37691-B287-4FE2-943A-2262A8EB9020}" type="pres">
      <dgm:prSet presAssocID="{145F2285-D2E3-484D-8AD1-72D61458E10B}" presName="conn" presStyleLbl="parChTrans1D2" presStyleIdx="0" presStyleCnt="1"/>
      <dgm:spPr/>
      <dgm:t>
        <a:bodyPr/>
        <a:lstStyle/>
        <a:p>
          <a:endParaRPr lang="ru-RU"/>
        </a:p>
      </dgm:t>
    </dgm:pt>
    <dgm:pt modelId="{76CB0259-56B0-4B47-AB39-F3F4927D2410}" type="pres">
      <dgm:prSet presAssocID="{145F2285-D2E3-484D-8AD1-72D61458E10B}" presName="extraNode" presStyleLbl="node1" presStyleIdx="0" presStyleCnt="6"/>
      <dgm:spPr/>
      <dgm:t>
        <a:bodyPr/>
        <a:lstStyle/>
        <a:p>
          <a:endParaRPr lang="ru-RU"/>
        </a:p>
      </dgm:t>
    </dgm:pt>
    <dgm:pt modelId="{B99D1029-7692-49B0-8174-4F2627619F33}" type="pres">
      <dgm:prSet presAssocID="{145F2285-D2E3-484D-8AD1-72D61458E10B}" presName="dstNode" presStyleLbl="node1" presStyleIdx="0" presStyleCnt="6"/>
      <dgm:spPr/>
      <dgm:t>
        <a:bodyPr/>
        <a:lstStyle/>
        <a:p>
          <a:endParaRPr lang="ru-RU"/>
        </a:p>
      </dgm:t>
    </dgm:pt>
    <dgm:pt modelId="{5C82E8A4-CF45-41C8-BC04-44E593A0FF4D}" type="pres">
      <dgm:prSet presAssocID="{2029B2C4-EA84-45C3-976E-D3AED6F79ED6}" presName="text_1" presStyleLbl="node1" presStyleIdx="0" presStyleCnt="6" custScaleY="66646" custLinFactNeighborX="1361" custLinFactNeighborY="-45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83675-4716-4A1C-AA45-6DB3FED9745C}" type="pres">
      <dgm:prSet presAssocID="{2029B2C4-EA84-45C3-976E-D3AED6F79ED6}" presName="accent_1" presStyleCnt="0"/>
      <dgm:spPr/>
      <dgm:t>
        <a:bodyPr/>
        <a:lstStyle/>
        <a:p>
          <a:endParaRPr lang="ru-RU"/>
        </a:p>
      </dgm:t>
    </dgm:pt>
    <dgm:pt modelId="{CAB31E07-7C3B-476E-92BE-F2772108A765}" type="pres">
      <dgm:prSet presAssocID="{2029B2C4-EA84-45C3-976E-D3AED6F79ED6}" presName="accentRepeatNode" presStyleLbl="solidFgAcc1" presStyleIdx="0" presStyleCnt="6" custLinFactNeighborX="-29720" custLinFactNeighborY="-39668"/>
      <dgm:spPr/>
      <dgm:t>
        <a:bodyPr/>
        <a:lstStyle/>
        <a:p>
          <a:endParaRPr lang="ru-RU"/>
        </a:p>
      </dgm:t>
    </dgm:pt>
    <dgm:pt modelId="{DF849D10-DD60-47EF-A1AE-9B1176B42B06}" type="pres">
      <dgm:prSet presAssocID="{CFFC8399-45C2-496D-A093-DBDF5DBCC6F5}" presName="text_2" presStyleLbl="node1" presStyleIdx="1" presStyleCnt="6" custScaleX="104550" custScaleY="112085" custLinFactNeighborX="-884" custLinFactNeighborY="-75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8B94B-AB06-4DEA-985B-E9D87875ADC6}" type="pres">
      <dgm:prSet presAssocID="{CFFC8399-45C2-496D-A093-DBDF5DBCC6F5}" presName="accent_2" presStyleCnt="0"/>
      <dgm:spPr/>
      <dgm:t>
        <a:bodyPr/>
        <a:lstStyle/>
        <a:p>
          <a:endParaRPr lang="ru-RU"/>
        </a:p>
      </dgm:t>
    </dgm:pt>
    <dgm:pt modelId="{CAB649FA-A31D-47D4-BD01-5E2717B822AF}" type="pres">
      <dgm:prSet presAssocID="{CFFC8399-45C2-496D-A093-DBDF5DBCC6F5}" presName="accentRepeatNode" presStyleLbl="solidFgAcc1" presStyleIdx="1" presStyleCnt="6" custScaleX="97131" custScaleY="100453" custLinFactNeighborX="-20623" custLinFactNeighborY="-45648"/>
      <dgm:spPr/>
      <dgm:t>
        <a:bodyPr/>
        <a:lstStyle/>
        <a:p>
          <a:endParaRPr lang="ru-RU"/>
        </a:p>
      </dgm:t>
    </dgm:pt>
    <dgm:pt modelId="{FC660238-0A54-4441-BC06-ED70530A868F}" type="pres">
      <dgm:prSet presAssocID="{EC00A74F-D24E-4D94-B25E-6497B6E01B38}" presName="text_3" presStyleLbl="node1" presStyleIdx="2" presStyleCnt="6" custScaleX="102025" custScaleY="127599" custLinFactNeighborX="425" custLinFactNeighborY="-86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0250E-FD87-4D73-A415-A802914BD387}" type="pres">
      <dgm:prSet presAssocID="{EC00A74F-D24E-4D94-B25E-6497B6E01B38}" presName="accent_3" presStyleCnt="0"/>
      <dgm:spPr/>
    </dgm:pt>
    <dgm:pt modelId="{7AAF2E9B-C929-4CA5-B77D-8DA1F487B76B}" type="pres">
      <dgm:prSet presAssocID="{EC00A74F-D24E-4D94-B25E-6497B6E01B38}" presName="accentRepeatNode" presStyleLbl="solidFgAcc1" presStyleIdx="2" presStyleCnt="6" custLinFactNeighborX="-10923" custLinFactNeighborY="-53889"/>
      <dgm:spPr/>
    </dgm:pt>
    <dgm:pt modelId="{4409D917-B555-415B-9A41-1918AF3E7550}" type="pres">
      <dgm:prSet presAssocID="{B6F6C530-043A-4989-998C-BF39A9067219}" presName="text_4" presStyleLbl="node1" presStyleIdx="3" presStyleCnt="6" custScaleX="102875" custScaleY="276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7D3B5-6CE9-400A-BB9A-135A64897274}" type="pres">
      <dgm:prSet presAssocID="{B6F6C530-043A-4989-998C-BF39A9067219}" presName="accent_4" presStyleCnt="0"/>
      <dgm:spPr/>
    </dgm:pt>
    <dgm:pt modelId="{CF133F04-9A77-43B1-999D-3C172906C080}" type="pres">
      <dgm:prSet presAssocID="{B6F6C530-043A-4989-998C-BF39A9067219}" presName="accentRepeatNode" presStyleLbl="solidFgAcc1" presStyleIdx="3" presStyleCnt="6"/>
      <dgm:spPr/>
    </dgm:pt>
    <dgm:pt modelId="{8E471777-7356-4D38-B4CE-09DC9ADB77DE}" type="pres">
      <dgm:prSet presAssocID="{AD16679F-ADDF-45E0-8EE4-2942CE53EE27}" presName="text_5" presStyleLbl="node1" presStyleIdx="4" presStyleCnt="6" custScaleY="73116" custLinFactNeighborX="1261" custLinFactNeighborY="46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ECA92-45E3-47BA-9D56-BC109457BCA1}" type="pres">
      <dgm:prSet presAssocID="{AD16679F-ADDF-45E0-8EE4-2942CE53EE27}" presName="accent_5" presStyleCnt="0"/>
      <dgm:spPr/>
    </dgm:pt>
    <dgm:pt modelId="{CD9A6AB9-A98B-4026-A56A-ABDCB574D747}" type="pres">
      <dgm:prSet presAssocID="{AD16679F-ADDF-45E0-8EE4-2942CE53EE27}" presName="accentRepeatNode" presStyleLbl="solidFgAcc1" presStyleIdx="4" presStyleCnt="6" custLinFactNeighborX="-9495" custLinFactNeighborY="17283"/>
      <dgm:spPr/>
    </dgm:pt>
    <dgm:pt modelId="{39638DCD-133B-43A3-83CB-60FEF18D91EB}" type="pres">
      <dgm:prSet presAssocID="{BA276A34-564B-456F-88F2-0B74A7C49795}" presName="text_6" presStyleLbl="node1" presStyleIdx="5" presStyleCnt="6" custScaleX="102125" custScaleY="108236" custLinFactNeighborX="1360" custLinFactNeighborY="20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312A0-F109-4819-B80B-24EFA82A8F98}" type="pres">
      <dgm:prSet presAssocID="{BA276A34-564B-456F-88F2-0B74A7C49795}" presName="accent_6" presStyleCnt="0"/>
      <dgm:spPr/>
    </dgm:pt>
    <dgm:pt modelId="{EDDFBF52-D8D4-498C-BA36-D7033C89EF10}" type="pres">
      <dgm:prSet presAssocID="{BA276A34-564B-456F-88F2-0B74A7C49795}" presName="accentRepeatNode" presStyleLbl="solidFgAcc1" presStyleIdx="5" presStyleCnt="6" custLinFactNeighborY="-2742"/>
      <dgm:spPr/>
      <dgm:t>
        <a:bodyPr/>
        <a:lstStyle/>
        <a:p>
          <a:endParaRPr lang="ru-RU"/>
        </a:p>
      </dgm:t>
    </dgm:pt>
  </dgm:ptLst>
  <dgm:cxnLst>
    <dgm:cxn modelId="{0E3E47DD-2221-4FE3-BC88-62A68E7CF95A}" type="presOf" srcId="{2029B2C4-EA84-45C3-976E-D3AED6F79ED6}" destId="{5C82E8A4-CF45-41C8-BC04-44E593A0FF4D}" srcOrd="0" destOrd="0" presId="urn:microsoft.com/office/officeart/2008/layout/VerticalCurvedList"/>
    <dgm:cxn modelId="{F44FA41F-1275-4349-AF27-9547A8F100E5}" type="presOf" srcId="{AD16679F-ADDF-45E0-8EE4-2942CE53EE27}" destId="{8E471777-7356-4D38-B4CE-09DC9ADB77DE}" srcOrd="0" destOrd="0" presId="urn:microsoft.com/office/officeart/2008/layout/VerticalCurvedList"/>
    <dgm:cxn modelId="{4A1C34F2-3C12-4575-A388-7C02CFF153DB}" srcId="{145F2285-D2E3-484D-8AD1-72D61458E10B}" destId="{CFFC8399-45C2-496D-A093-DBDF5DBCC6F5}" srcOrd="1" destOrd="0" parTransId="{4D6CFA42-C6E7-4912-ACEA-101F3588AE78}" sibTransId="{E4F553E3-6C14-4431-A877-EBB0431A8BF8}"/>
    <dgm:cxn modelId="{9E407B09-37C9-467A-A966-7719DB8C72EE}" srcId="{145F2285-D2E3-484D-8AD1-72D61458E10B}" destId="{2029B2C4-EA84-45C3-976E-D3AED6F79ED6}" srcOrd="0" destOrd="0" parTransId="{D37DAC7A-2528-4087-A6A0-1736B75DE728}" sibTransId="{085BB25A-6AC9-46D3-AB73-EAFDED7048F6}"/>
    <dgm:cxn modelId="{D1BBB380-65A0-48F8-8B5B-D9192CECA65B}" type="presOf" srcId="{EC00A74F-D24E-4D94-B25E-6497B6E01B38}" destId="{FC660238-0A54-4441-BC06-ED70530A868F}" srcOrd="0" destOrd="0" presId="urn:microsoft.com/office/officeart/2008/layout/VerticalCurvedList"/>
    <dgm:cxn modelId="{0160F359-DDE3-4574-B7EE-22D981C2E996}" type="presOf" srcId="{B6F6C530-043A-4989-998C-BF39A9067219}" destId="{4409D917-B555-415B-9A41-1918AF3E7550}" srcOrd="0" destOrd="0" presId="urn:microsoft.com/office/officeart/2008/layout/VerticalCurvedList"/>
    <dgm:cxn modelId="{D95FEFB5-8218-4D99-8686-6C2E7998C62C}" srcId="{145F2285-D2E3-484D-8AD1-72D61458E10B}" destId="{EC00A74F-D24E-4D94-B25E-6497B6E01B38}" srcOrd="2" destOrd="0" parTransId="{CA8C30B9-8515-4E0D-9F43-BBA993B61A75}" sibTransId="{74B25E5B-28D9-4060-BDD3-04F288A2D600}"/>
    <dgm:cxn modelId="{6EFC4E3B-7FE3-43B4-865B-A93DE2A3AB4A}" type="presOf" srcId="{145F2285-D2E3-484D-8AD1-72D61458E10B}" destId="{B04194E2-2253-4C9C-835C-F3A48B61E80A}" srcOrd="0" destOrd="0" presId="urn:microsoft.com/office/officeart/2008/layout/VerticalCurvedList"/>
    <dgm:cxn modelId="{56EA3FAB-86AF-456D-BD15-29187A1F046E}" srcId="{145F2285-D2E3-484D-8AD1-72D61458E10B}" destId="{B6F6C530-043A-4989-998C-BF39A9067219}" srcOrd="3" destOrd="0" parTransId="{EAE70D2E-8206-4D04-9954-BC629B417385}" sibTransId="{ED41C472-6A66-4081-A2C4-DD7BF3057073}"/>
    <dgm:cxn modelId="{C60F7EDC-925E-4913-91F8-6648541873D3}" srcId="{145F2285-D2E3-484D-8AD1-72D61458E10B}" destId="{BA276A34-564B-456F-88F2-0B74A7C49795}" srcOrd="5" destOrd="0" parTransId="{6237942D-035D-4C30-A552-7975D111B165}" sibTransId="{011C8F64-B291-42C5-B3F3-63773BAE04B8}"/>
    <dgm:cxn modelId="{EE5C7250-48AA-4CF9-9644-8E5E507DCACB}" srcId="{145F2285-D2E3-484D-8AD1-72D61458E10B}" destId="{AD16679F-ADDF-45E0-8EE4-2942CE53EE27}" srcOrd="4" destOrd="0" parTransId="{F78FDD54-8AAC-4E7D-95BA-F249A2772BD5}" sibTransId="{246801FD-78AE-44DB-A7A7-1F9ED45659F3}"/>
    <dgm:cxn modelId="{8C688512-A993-4A72-9D09-6965EF3C98A2}" type="presOf" srcId="{085BB25A-6AC9-46D3-AB73-EAFDED7048F6}" destId="{07F37691-B287-4FE2-943A-2262A8EB9020}" srcOrd="0" destOrd="0" presId="urn:microsoft.com/office/officeart/2008/layout/VerticalCurvedList"/>
    <dgm:cxn modelId="{B01CCC9B-B0D4-4081-9FEF-07D7BC3EC1CC}" type="presOf" srcId="{CFFC8399-45C2-496D-A093-DBDF5DBCC6F5}" destId="{DF849D10-DD60-47EF-A1AE-9B1176B42B06}" srcOrd="0" destOrd="0" presId="urn:microsoft.com/office/officeart/2008/layout/VerticalCurvedList"/>
    <dgm:cxn modelId="{ED445D2E-151D-4F50-835D-226745E90BA7}" type="presOf" srcId="{BA276A34-564B-456F-88F2-0B74A7C49795}" destId="{39638DCD-133B-43A3-83CB-60FEF18D91EB}" srcOrd="0" destOrd="0" presId="urn:microsoft.com/office/officeart/2008/layout/VerticalCurvedList"/>
    <dgm:cxn modelId="{027E32F8-8F5B-484B-81A9-4A70C3137ABA}" type="presParOf" srcId="{B04194E2-2253-4C9C-835C-F3A48B61E80A}" destId="{3FE21C7A-2D40-4909-9B56-0C0E8DBAA4AE}" srcOrd="0" destOrd="0" presId="urn:microsoft.com/office/officeart/2008/layout/VerticalCurvedList"/>
    <dgm:cxn modelId="{07ECC48D-AD8E-477E-A005-1BECEA664912}" type="presParOf" srcId="{3FE21C7A-2D40-4909-9B56-0C0E8DBAA4AE}" destId="{452C4927-3D25-4D8A-BAE4-B5C20098F85B}" srcOrd="0" destOrd="0" presId="urn:microsoft.com/office/officeart/2008/layout/VerticalCurvedList"/>
    <dgm:cxn modelId="{C3B2E19D-8764-45B4-BD10-3DEDBEA84E3C}" type="presParOf" srcId="{452C4927-3D25-4D8A-BAE4-B5C20098F85B}" destId="{5331D34F-D291-467A-8367-91EFE98A2CBD}" srcOrd="0" destOrd="0" presId="urn:microsoft.com/office/officeart/2008/layout/VerticalCurvedList"/>
    <dgm:cxn modelId="{FD6F8B5A-2824-4AD5-AEB7-C2D2E980F5BD}" type="presParOf" srcId="{452C4927-3D25-4D8A-BAE4-B5C20098F85B}" destId="{07F37691-B287-4FE2-943A-2262A8EB9020}" srcOrd="1" destOrd="0" presId="urn:microsoft.com/office/officeart/2008/layout/VerticalCurvedList"/>
    <dgm:cxn modelId="{E5A02DF6-3AA3-46FC-B664-F8BC0F09B20E}" type="presParOf" srcId="{452C4927-3D25-4D8A-BAE4-B5C20098F85B}" destId="{76CB0259-56B0-4B47-AB39-F3F4927D2410}" srcOrd="2" destOrd="0" presId="urn:microsoft.com/office/officeart/2008/layout/VerticalCurvedList"/>
    <dgm:cxn modelId="{94D00153-6C5E-4E01-90B2-716285391F85}" type="presParOf" srcId="{452C4927-3D25-4D8A-BAE4-B5C20098F85B}" destId="{B99D1029-7692-49B0-8174-4F2627619F33}" srcOrd="3" destOrd="0" presId="urn:microsoft.com/office/officeart/2008/layout/VerticalCurvedList"/>
    <dgm:cxn modelId="{21605F81-F7C8-49A3-9C50-B881A6852BF7}" type="presParOf" srcId="{3FE21C7A-2D40-4909-9B56-0C0E8DBAA4AE}" destId="{5C82E8A4-CF45-41C8-BC04-44E593A0FF4D}" srcOrd="1" destOrd="0" presId="urn:microsoft.com/office/officeart/2008/layout/VerticalCurvedList"/>
    <dgm:cxn modelId="{56D6E48F-955A-4F3D-9D53-812780C3CF0E}" type="presParOf" srcId="{3FE21C7A-2D40-4909-9B56-0C0E8DBAA4AE}" destId="{69783675-4716-4A1C-AA45-6DB3FED9745C}" srcOrd="2" destOrd="0" presId="urn:microsoft.com/office/officeart/2008/layout/VerticalCurvedList"/>
    <dgm:cxn modelId="{57B03B17-225D-45CE-8ED2-1AFF767CC924}" type="presParOf" srcId="{69783675-4716-4A1C-AA45-6DB3FED9745C}" destId="{CAB31E07-7C3B-476E-92BE-F2772108A765}" srcOrd="0" destOrd="0" presId="urn:microsoft.com/office/officeart/2008/layout/VerticalCurvedList"/>
    <dgm:cxn modelId="{16DB92E7-848A-45AE-A830-AA41169F311D}" type="presParOf" srcId="{3FE21C7A-2D40-4909-9B56-0C0E8DBAA4AE}" destId="{DF849D10-DD60-47EF-A1AE-9B1176B42B06}" srcOrd="3" destOrd="0" presId="urn:microsoft.com/office/officeart/2008/layout/VerticalCurvedList"/>
    <dgm:cxn modelId="{5FADD372-014D-4883-84B2-B50EE97A403E}" type="presParOf" srcId="{3FE21C7A-2D40-4909-9B56-0C0E8DBAA4AE}" destId="{E3C8B94B-AB06-4DEA-985B-E9D87875ADC6}" srcOrd="4" destOrd="0" presId="urn:microsoft.com/office/officeart/2008/layout/VerticalCurvedList"/>
    <dgm:cxn modelId="{AA36FCD2-5886-475B-A958-38F78BFF7152}" type="presParOf" srcId="{E3C8B94B-AB06-4DEA-985B-E9D87875ADC6}" destId="{CAB649FA-A31D-47D4-BD01-5E2717B822AF}" srcOrd="0" destOrd="0" presId="urn:microsoft.com/office/officeart/2008/layout/VerticalCurvedList"/>
    <dgm:cxn modelId="{A119D81A-9409-4798-89CC-99D1426C9EAC}" type="presParOf" srcId="{3FE21C7A-2D40-4909-9B56-0C0E8DBAA4AE}" destId="{FC660238-0A54-4441-BC06-ED70530A868F}" srcOrd="5" destOrd="0" presId="urn:microsoft.com/office/officeart/2008/layout/VerticalCurvedList"/>
    <dgm:cxn modelId="{80D34428-4910-4C67-9A53-6D52AB7E20CF}" type="presParOf" srcId="{3FE21C7A-2D40-4909-9B56-0C0E8DBAA4AE}" destId="{7A00250E-FD87-4D73-A415-A802914BD387}" srcOrd="6" destOrd="0" presId="urn:microsoft.com/office/officeart/2008/layout/VerticalCurvedList"/>
    <dgm:cxn modelId="{ED951908-5BEC-4B0C-9CB8-8BA6AF94566B}" type="presParOf" srcId="{7A00250E-FD87-4D73-A415-A802914BD387}" destId="{7AAF2E9B-C929-4CA5-B77D-8DA1F487B76B}" srcOrd="0" destOrd="0" presId="urn:microsoft.com/office/officeart/2008/layout/VerticalCurvedList"/>
    <dgm:cxn modelId="{EC4B5AFB-213E-4A32-B566-355942E644D0}" type="presParOf" srcId="{3FE21C7A-2D40-4909-9B56-0C0E8DBAA4AE}" destId="{4409D917-B555-415B-9A41-1918AF3E7550}" srcOrd="7" destOrd="0" presId="urn:microsoft.com/office/officeart/2008/layout/VerticalCurvedList"/>
    <dgm:cxn modelId="{4CACFCAC-68F7-4DAF-B8BF-87E608E66FC5}" type="presParOf" srcId="{3FE21C7A-2D40-4909-9B56-0C0E8DBAA4AE}" destId="{1D17D3B5-6CE9-400A-BB9A-135A64897274}" srcOrd="8" destOrd="0" presId="urn:microsoft.com/office/officeart/2008/layout/VerticalCurvedList"/>
    <dgm:cxn modelId="{28DAA063-83EF-46AE-BB5A-1ADDB05088C5}" type="presParOf" srcId="{1D17D3B5-6CE9-400A-BB9A-135A64897274}" destId="{CF133F04-9A77-43B1-999D-3C172906C080}" srcOrd="0" destOrd="0" presId="urn:microsoft.com/office/officeart/2008/layout/VerticalCurvedList"/>
    <dgm:cxn modelId="{FA2F5143-C56C-4BB2-AE47-F6D1A556C29C}" type="presParOf" srcId="{3FE21C7A-2D40-4909-9B56-0C0E8DBAA4AE}" destId="{8E471777-7356-4D38-B4CE-09DC9ADB77DE}" srcOrd="9" destOrd="0" presId="urn:microsoft.com/office/officeart/2008/layout/VerticalCurvedList"/>
    <dgm:cxn modelId="{209BB940-416B-4358-B485-A5DB74B0E462}" type="presParOf" srcId="{3FE21C7A-2D40-4909-9B56-0C0E8DBAA4AE}" destId="{C45ECA92-45E3-47BA-9D56-BC109457BCA1}" srcOrd="10" destOrd="0" presId="urn:microsoft.com/office/officeart/2008/layout/VerticalCurvedList"/>
    <dgm:cxn modelId="{FCFA8F90-10E6-4B5C-8340-567E55275BDE}" type="presParOf" srcId="{C45ECA92-45E3-47BA-9D56-BC109457BCA1}" destId="{CD9A6AB9-A98B-4026-A56A-ABDCB574D747}" srcOrd="0" destOrd="0" presId="urn:microsoft.com/office/officeart/2008/layout/VerticalCurvedList"/>
    <dgm:cxn modelId="{907401AD-4CCA-45A0-A72F-0FF9574298D7}" type="presParOf" srcId="{3FE21C7A-2D40-4909-9B56-0C0E8DBAA4AE}" destId="{39638DCD-133B-43A3-83CB-60FEF18D91EB}" srcOrd="11" destOrd="0" presId="urn:microsoft.com/office/officeart/2008/layout/VerticalCurvedList"/>
    <dgm:cxn modelId="{F7637EB2-9782-41AE-8794-46AD808E4B75}" type="presParOf" srcId="{3FE21C7A-2D40-4909-9B56-0C0E8DBAA4AE}" destId="{639312A0-F109-4819-B80B-24EFA82A8F98}" srcOrd="12" destOrd="0" presId="urn:microsoft.com/office/officeart/2008/layout/VerticalCurvedList"/>
    <dgm:cxn modelId="{02680323-5162-4ED2-B56C-C6465CC4FD8E}" type="presParOf" srcId="{639312A0-F109-4819-B80B-24EFA82A8F98}" destId="{EDDFBF52-D8D4-498C-BA36-D7033C89EF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45F2285-D2E3-484D-8AD1-72D61458E10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FFC8399-45C2-496D-A093-DBDF5DBCC6F5}">
      <dgm:prSet phldrT="[Текст]" custT="1"/>
      <dgm:spPr/>
      <dgm:t>
        <a:bodyPr/>
        <a:lstStyle/>
        <a:p>
          <a:r>
            <a:rPr lang="ru-RU" sz="14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Регистрация в качестве налогоплательщика налога на профессиональный доход. </a:t>
          </a:r>
        </a:p>
        <a:p>
          <a:r>
            <a:rPr lang="ru-RU" sz="1400" b="0" dirty="0" smtClean="0">
              <a:effectLst/>
              <a:latin typeface="Arial" pitchFamily="34" charset="0"/>
              <a:cs typeface="Arial" pitchFamily="34" charset="0"/>
            </a:rPr>
            <a:t>Повышение денежных доходов по истечению срока действия</a:t>
          </a:r>
          <a:endParaRPr lang="ru-RU" sz="1400" b="0" dirty="0">
            <a:latin typeface="Arial" pitchFamily="34" charset="0"/>
            <a:cs typeface="Arial" pitchFamily="34" charset="0"/>
          </a:endParaRPr>
        </a:p>
      </dgm:t>
    </dgm:pt>
    <dgm:pt modelId="{4D6CFA42-C6E7-4912-ACEA-101F3588AE78}" type="parTrans" cxnId="{4A1C34F2-3C12-4575-A388-7C02CFF153DB}">
      <dgm:prSet/>
      <dgm:spPr/>
      <dgm:t>
        <a:bodyPr/>
        <a:lstStyle/>
        <a:p>
          <a:endParaRPr lang="ru-RU"/>
        </a:p>
      </dgm:t>
    </dgm:pt>
    <dgm:pt modelId="{E4F553E3-6C14-4431-A877-EBB0431A8BF8}" type="sibTrans" cxnId="{4A1C34F2-3C12-4575-A388-7C02CFF153DB}">
      <dgm:prSet/>
      <dgm:spPr/>
      <dgm:t>
        <a:bodyPr/>
        <a:lstStyle/>
        <a:p>
          <a:endParaRPr lang="ru-RU"/>
        </a:p>
      </dgm:t>
    </dgm:pt>
    <dgm:pt modelId="{BA276A34-564B-456F-88F2-0B74A7C49795}">
      <dgm:prSet phldrT="[Текст]" custT="1"/>
      <dgm:spPr/>
      <dgm:t>
        <a:bodyPr/>
        <a:lstStyle/>
        <a:p>
          <a:pPr algn="l">
            <a:spcAft>
              <a:spcPct val="35000"/>
            </a:spcAft>
          </a:pPr>
          <a:r>
            <a:rPr lang="ru-RU" sz="14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Комитеты АПК и природопользования и экономического развития администрации </a:t>
          </a:r>
          <a:r>
            <a:rPr lang="ru-RU" sz="1400" dirty="0" err="1" smtClean="0">
              <a:effectLst/>
              <a:latin typeface="Arial" pitchFamily="34" charset="0"/>
              <a:ea typeface="Times New Roman"/>
              <a:cs typeface="Arial" pitchFamily="34" charset="0"/>
            </a:rPr>
            <a:t>Шебекинского</a:t>
          </a:r>
          <a:r>
            <a:rPr lang="ru-RU" sz="14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 городского округа, УСЗН </a:t>
          </a:r>
        </a:p>
      </dgm:t>
    </dgm:pt>
    <dgm:pt modelId="{6237942D-035D-4C30-A552-7975D111B165}" type="parTrans" cxnId="{C60F7EDC-925E-4913-91F8-6648541873D3}">
      <dgm:prSet/>
      <dgm:spPr/>
      <dgm:t>
        <a:bodyPr/>
        <a:lstStyle/>
        <a:p>
          <a:endParaRPr lang="ru-RU"/>
        </a:p>
      </dgm:t>
    </dgm:pt>
    <dgm:pt modelId="{011C8F64-B291-42C5-B3F3-63773BAE04B8}" type="sibTrans" cxnId="{C60F7EDC-925E-4913-91F8-6648541873D3}">
      <dgm:prSet/>
      <dgm:spPr/>
      <dgm:t>
        <a:bodyPr/>
        <a:lstStyle/>
        <a:p>
          <a:endParaRPr lang="ru-RU"/>
        </a:p>
      </dgm:t>
    </dgm:pt>
    <dgm:pt modelId="{2029B2C4-EA84-45C3-976E-D3AED6F79ED6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Ведение личного подсобного хозяйства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D37DAC7A-2528-4087-A6A0-1736B75DE728}" type="parTrans" cxnId="{9E407B09-37C9-467A-A966-7719DB8C72EE}">
      <dgm:prSet/>
      <dgm:spPr/>
      <dgm:t>
        <a:bodyPr/>
        <a:lstStyle/>
        <a:p>
          <a:endParaRPr lang="ru-RU"/>
        </a:p>
      </dgm:t>
    </dgm:pt>
    <dgm:pt modelId="{085BB25A-6AC9-46D3-AB73-EAFDED7048F6}" type="sibTrans" cxnId="{9E407B09-37C9-467A-A966-7719DB8C72EE}">
      <dgm:prSet/>
      <dgm:spPr/>
      <dgm:t>
        <a:bodyPr/>
        <a:lstStyle/>
        <a:p>
          <a:endParaRPr lang="ru-RU"/>
        </a:p>
      </dgm:t>
    </dgm:pt>
    <dgm:pt modelId="{EC00A74F-D24E-4D94-B25E-6497B6E01B38}">
      <dgm:prSet phldrT="[Текст]" custT="1"/>
      <dgm:spPr/>
      <dgm:t>
        <a:bodyPr/>
        <a:lstStyle/>
        <a:p>
          <a:pPr marL="0" indent="0"/>
          <a:r>
            <a:rPr lang="ru-RU" sz="14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Наличие регистрации в качестве индивидуального предпринимателя или </a:t>
          </a:r>
          <a:r>
            <a:rPr lang="ru-RU" sz="1400" dirty="0" err="1" smtClean="0">
              <a:effectLst/>
              <a:latin typeface="Arial" pitchFamily="34" charset="0"/>
              <a:ea typeface="Times New Roman"/>
              <a:cs typeface="Arial" pitchFamily="34" charset="0"/>
            </a:rPr>
            <a:t>самозанятого</a:t>
          </a:r>
          <a:r>
            <a:rPr lang="ru-RU" sz="14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 гражданина.</a:t>
          </a:r>
        </a:p>
        <a:p>
          <a:pPr marL="0" indent="0"/>
          <a:r>
            <a:rPr lang="ru-RU" sz="1400" smtClean="0">
              <a:effectLst/>
              <a:latin typeface="Arial" pitchFamily="34" charset="0"/>
              <a:ea typeface="Times New Roman"/>
              <a:cs typeface="Arial" pitchFamily="34" charset="0"/>
            </a:rPr>
            <a:t>Регистрация </a:t>
          </a:r>
          <a:r>
            <a:rPr lang="ru-RU" sz="14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в </a:t>
          </a:r>
          <a:r>
            <a:rPr lang="ru-RU" sz="1400" dirty="0" err="1" smtClean="0">
              <a:effectLst/>
              <a:latin typeface="Arial" pitchFamily="34" charset="0"/>
              <a:ea typeface="Times New Roman"/>
              <a:cs typeface="Arial" pitchFamily="34" charset="0"/>
            </a:rPr>
            <a:t>похозяйственной</a:t>
          </a:r>
          <a:r>
            <a:rPr lang="ru-RU" sz="14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 книге.</a:t>
          </a:r>
          <a:endParaRPr lang="ru-RU" sz="1400" dirty="0">
            <a:effectLst/>
            <a:latin typeface="Arial" pitchFamily="34" charset="0"/>
            <a:ea typeface="Times New Roman"/>
            <a:cs typeface="Arial" pitchFamily="34" charset="0"/>
          </a:endParaRPr>
        </a:p>
      </dgm:t>
    </dgm:pt>
    <dgm:pt modelId="{CA8C30B9-8515-4E0D-9F43-BBA993B61A75}" type="parTrans" cxnId="{D95FEFB5-8218-4D99-8686-6C2E7998C62C}">
      <dgm:prSet/>
      <dgm:spPr/>
      <dgm:t>
        <a:bodyPr/>
        <a:lstStyle/>
        <a:p>
          <a:endParaRPr lang="ru-RU"/>
        </a:p>
      </dgm:t>
    </dgm:pt>
    <dgm:pt modelId="{74B25E5B-28D9-4060-BDD3-04F288A2D600}" type="sibTrans" cxnId="{D95FEFB5-8218-4D99-8686-6C2E7998C62C}">
      <dgm:prSet/>
      <dgm:spPr/>
      <dgm:t>
        <a:bodyPr/>
        <a:lstStyle/>
        <a:p>
          <a:endParaRPr lang="ru-RU"/>
        </a:p>
      </dgm:t>
    </dgm:pt>
    <dgm:pt modelId="{AD16679F-ADDF-45E0-8EE4-2942CE53EE27}">
      <dgm:prSet phldrT="[Текст]" custT="1"/>
      <dgm:spPr/>
      <dgm:t>
        <a:bodyPr/>
        <a:lstStyle/>
        <a:p>
          <a:r>
            <a:rPr lang="ru-RU" sz="14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Не более 12 месяцев</a:t>
          </a:r>
          <a:endParaRPr lang="ru-RU" sz="1400" dirty="0">
            <a:effectLst/>
            <a:latin typeface="Arial" pitchFamily="34" charset="0"/>
            <a:ea typeface="Times New Roman"/>
            <a:cs typeface="Arial" pitchFamily="34" charset="0"/>
          </a:endParaRPr>
        </a:p>
      </dgm:t>
    </dgm:pt>
    <dgm:pt modelId="{F78FDD54-8AAC-4E7D-95BA-F249A2772BD5}" type="parTrans" cxnId="{EE5C7250-48AA-4CF9-9644-8E5E507DCACB}">
      <dgm:prSet/>
      <dgm:spPr/>
      <dgm:t>
        <a:bodyPr/>
        <a:lstStyle/>
        <a:p>
          <a:endParaRPr lang="ru-RU"/>
        </a:p>
      </dgm:t>
    </dgm:pt>
    <dgm:pt modelId="{246801FD-78AE-44DB-A7A7-1F9ED45659F3}" type="sibTrans" cxnId="{EE5C7250-48AA-4CF9-9644-8E5E507DCACB}">
      <dgm:prSet/>
      <dgm:spPr/>
      <dgm:t>
        <a:bodyPr/>
        <a:lstStyle/>
        <a:p>
          <a:endParaRPr lang="ru-RU"/>
        </a:p>
      </dgm:t>
    </dgm:pt>
    <dgm:pt modelId="{B6F6C530-043A-4989-998C-BF39A9067219}">
      <dgm:prSet phldrT="[Текст]" custT="1"/>
      <dgm:spPr/>
      <dgm:t>
        <a:bodyPr/>
        <a:lstStyle/>
        <a:p>
          <a:pPr marL="0" indent="0"/>
          <a:r>
            <a:rPr lang="ru-RU" sz="14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До 100 000 руб., в зависимости от сметы расходов, утвержденной межведомственной комиссией, по мере наступления расходных обязательств.</a:t>
          </a:r>
        </a:p>
        <a:p>
          <a:pPr marL="0" indent="0"/>
          <a:r>
            <a:rPr lang="ru-RU" sz="13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Приобрести необходимые для ведения личного подсобного хозяйства товары, реализовывать сельскохозяйственную продукцию, осуществлять ведение личного подсобного хозяйства.  </a:t>
          </a:r>
          <a:endParaRPr lang="ru-RU" sz="1300" dirty="0">
            <a:effectLst/>
            <a:latin typeface="Arial" pitchFamily="34" charset="0"/>
            <a:ea typeface="Times New Roman"/>
            <a:cs typeface="Arial" pitchFamily="34" charset="0"/>
          </a:endParaRPr>
        </a:p>
      </dgm:t>
    </dgm:pt>
    <dgm:pt modelId="{EAE70D2E-8206-4D04-9954-BC629B417385}" type="parTrans" cxnId="{56EA3FAB-86AF-456D-BD15-29187A1F046E}">
      <dgm:prSet/>
      <dgm:spPr/>
      <dgm:t>
        <a:bodyPr/>
        <a:lstStyle/>
        <a:p>
          <a:endParaRPr lang="ru-RU"/>
        </a:p>
      </dgm:t>
    </dgm:pt>
    <dgm:pt modelId="{ED41C472-6A66-4081-A2C4-DD7BF3057073}" type="sibTrans" cxnId="{56EA3FAB-86AF-456D-BD15-29187A1F046E}">
      <dgm:prSet/>
      <dgm:spPr/>
      <dgm:t>
        <a:bodyPr/>
        <a:lstStyle/>
        <a:p>
          <a:endParaRPr lang="ru-RU"/>
        </a:p>
      </dgm:t>
    </dgm:pt>
    <dgm:pt modelId="{B04194E2-2253-4C9C-835C-F3A48B61E80A}" type="pres">
      <dgm:prSet presAssocID="{145F2285-D2E3-484D-8AD1-72D61458E1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FE21C7A-2D40-4909-9B56-0C0E8DBAA4AE}" type="pres">
      <dgm:prSet presAssocID="{145F2285-D2E3-484D-8AD1-72D61458E10B}" presName="Name1" presStyleCnt="0"/>
      <dgm:spPr/>
      <dgm:t>
        <a:bodyPr/>
        <a:lstStyle/>
        <a:p>
          <a:endParaRPr lang="ru-RU"/>
        </a:p>
      </dgm:t>
    </dgm:pt>
    <dgm:pt modelId="{452C4927-3D25-4D8A-BAE4-B5C20098F85B}" type="pres">
      <dgm:prSet presAssocID="{145F2285-D2E3-484D-8AD1-72D61458E10B}" presName="cycle" presStyleCnt="0"/>
      <dgm:spPr/>
      <dgm:t>
        <a:bodyPr/>
        <a:lstStyle/>
        <a:p>
          <a:endParaRPr lang="ru-RU"/>
        </a:p>
      </dgm:t>
    </dgm:pt>
    <dgm:pt modelId="{5331D34F-D291-467A-8367-91EFE98A2CBD}" type="pres">
      <dgm:prSet presAssocID="{145F2285-D2E3-484D-8AD1-72D61458E10B}" presName="srcNode" presStyleLbl="node1" presStyleIdx="0" presStyleCnt="6"/>
      <dgm:spPr/>
      <dgm:t>
        <a:bodyPr/>
        <a:lstStyle/>
        <a:p>
          <a:endParaRPr lang="ru-RU"/>
        </a:p>
      </dgm:t>
    </dgm:pt>
    <dgm:pt modelId="{07F37691-B287-4FE2-943A-2262A8EB9020}" type="pres">
      <dgm:prSet presAssocID="{145F2285-D2E3-484D-8AD1-72D61458E10B}" presName="conn" presStyleLbl="parChTrans1D2" presStyleIdx="0" presStyleCnt="1"/>
      <dgm:spPr/>
      <dgm:t>
        <a:bodyPr/>
        <a:lstStyle/>
        <a:p>
          <a:endParaRPr lang="ru-RU"/>
        </a:p>
      </dgm:t>
    </dgm:pt>
    <dgm:pt modelId="{76CB0259-56B0-4B47-AB39-F3F4927D2410}" type="pres">
      <dgm:prSet presAssocID="{145F2285-D2E3-484D-8AD1-72D61458E10B}" presName="extraNode" presStyleLbl="node1" presStyleIdx="0" presStyleCnt="6"/>
      <dgm:spPr/>
      <dgm:t>
        <a:bodyPr/>
        <a:lstStyle/>
        <a:p>
          <a:endParaRPr lang="ru-RU"/>
        </a:p>
      </dgm:t>
    </dgm:pt>
    <dgm:pt modelId="{B99D1029-7692-49B0-8174-4F2627619F33}" type="pres">
      <dgm:prSet presAssocID="{145F2285-D2E3-484D-8AD1-72D61458E10B}" presName="dstNode" presStyleLbl="node1" presStyleIdx="0" presStyleCnt="6"/>
      <dgm:spPr/>
      <dgm:t>
        <a:bodyPr/>
        <a:lstStyle/>
        <a:p>
          <a:endParaRPr lang="ru-RU"/>
        </a:p>
      </dgm:t>
    </dgm:pt>
    <dgm:pt modelId="{5C82E8A4-CF45-41C8-BC04-44E593A0FF4D}" type="pres">
      <dgm:prSet presAssocID="{2029B2C4-EA84-45C3-976E-D3AED6F79ED6}" presName="text_1" presStyleLbl="node1" presStyleIdx="0" presStyleCnt="6" custScaleY="66646" custLinFactNeighborX="1361" custLinFactNeighborY="-43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83675-4716-4A1C-AA45-6DB3FED9745C}" type="pres">
      <dgm:prSet presAssocID="{2029B2C4-EA84-45C3-976E-D3AED6F79ED6}" presName="accent_1" presStyleCnt="0"/>
      <dgm:spPr/>
      <dgm:t>
        <a:bodyPr/>
        <a:lstStyle/>
        <a:p>
          <a:endParaRPr lang="ru-RU"/>
        </a:p>
      </dgm:t>
    </dgm:pt>
    <dgm:pt modelId="{CAB31E07-7C3B-476E-92BE-F2772108A765}" type="pres">
      <dgm:prSet presAssocID="{2029B2C4-EA84-45C3-976E-D3AED6F79ED6}" presName="accentRepeatNode" presStyleLbl="solidFgAcc1" presStyleIdx="0" presStyleCnt="6" custLinFactNeighborX="-29720" custLinFactNeighborY="-39668"/>
      <dgm:spPr/>
      <dgm:t>
        <a:bodyPr/>
        <a:lstStyle/>
        <a:p>
          <a:endParaRPr lang="ru-RU"/>
        </a:p>
      </dgm:t>
    </dgm:pt>
    <dgm:pt modelId="{DF849D10-DD60-47EF-A1AE-9B1176B42B06}" type="pres">
      <dgm:prSet presAssocID="{CFFC8399-45C2-496D-A093-DBDF5DBCC6F5}" presName="text_2" presStyleLbl="node1" presStyleIdx="1" presStyleCnt="6" custScaleX="104550" custScaleY="112085" custLinFactNeighborX="-884" custLinFactNeighborY="-75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8B94B-AB06-4DEA-985B-E9D87875ADC6}" type="pres">
      <dgm:prSet presAssocID="{CFFC8399-45C2-496D-A093-DBDF5DBCC6F5}" presName="accent_2" presStyleCnt="0"/>
      <dgm:spPr/>
      <dgm:t>
        <a:bodyPr/>
        <a:lstStyle/>
        <a:p>
          <a:endParaRPr lang="ru-RU"/>
        </a:p>
      </dgm:t>
    </dgm:pt>
    <dgm:pt modelId="{CAB649FA-A31D-47D4-BD01-5E2717B822AF}" type="pres">
      <dgm:prSet presAssocID="{CFFC8399-45C2-496D-A093-DBDF5DBCC6F5}" presName="accentRepeatNode" presStyleLbl="solidFgAcc1" presStyleIdx="1" presStyleCnt="6" custScaleX="97131" custScaleY="100453" custLinFactNeighborX="-20623" custLinFactNeighborY="-45648"/>
      <dgm:spPr/>
      <dgm:t>
        <a:bodyPr/>
        <a:lstStyle/>
        <a:p>
          <a:endParaRPr lang="ru-RU"/>
        </a:p>
      </dgm:t>
    </dgm:pt>
    <dgm:pt modelId="{FC660238-0A54-4441-BC06-ED70530A868F}" type="pres">
      <dgm:prSet presAssocID="{EC00A74F-D24E-4D94-B25E-6497B6E01B38}" presName="text_3" presStyleLbl="node1" presStyleIdx="2" presStyleCnt="6" custScaleX="102025" custScaleY="127599" custLinFactNeighborX="425" custLinFactNeighborY="-863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0250E-FD87-4D73-A415-A802914BD387}" type="pres">
      <dgm:prSet presAssocID="{EC00A74F-D24E-4D94-B25E-6497B6E01B38}" presName="accent_3" presStyleCnt="0"/>
      <dgm:spPr/>
    </dgm:pt>
    <dgm:pt modelId="{7AAF2E9B-C929-4CA5-B77D-8DA1F487B76B}" type="pres">
      <dgm:prSet presAssocID="{EC00A74F-D24E-4D94-B25E-6497B6E01B38}" presName="accentRepeatNode" presStyleLbl="solidFgAcc1" presStyleIdx="2" presStyleCnt="6" custLinFactNeighborX="-10923" custLinFactNeighborY="-45037"/>
      <dgm:spPr/>
    </dgm:pt>
    <dgm:pt modelId="{4409D917-B555-415B-9A41-1918AF3E7550}" type="pres">
      <dgm:prSet presAssocID="{B6F6C530-043A-4989-998C-BF39A9067219}" presName="text_4" presStyleLbl="node1" presStyleIdx="3" presStyleCnt="6" custScaleX="102875" custScaleY="2761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17D3B5-6CE9-400A-BB9A-135A64897274}" type="pres">
      <dgm:prSet presAssocID="{B6F6C530-043A-4989-998C-BF39A9067219}" presName="accent_4" presStyleCnt="0"/>
      <dgm:spPr/>
    </dgm:pt>
    <dgm:pt modelId="{CF133F04-9A77-43B1-999D-3C172906C080}" type="pres">
      <dgm:prSet presAssocID="{B6F6C530-043A-4989-998C-BF39A9067219}" presName="accentRepeatNode" presStyleLbl="solidFgAcc1" presStyleIdx="3" presStyleCnt="6"/>
      <dgm:spPr/>
    </dgm:pt>
    <dgm:pt modelId="{8E471777-7356-4D38-B4CE-09DC9ADB77DE}" type="pres">
      <dgm:prSet presAssocID="{AD16679F-ADDF-45E0-8EE4-2942CE53EE27}" presName="text_5" presStyleLbl="node1" presStyleIdx="4" presStyleCnt="6" custScaleY="73116" custLinFactNeighborX="1261" custLinFactNeighborY="466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5ECA92-45E3-47BA-9D56-BC109457BCA1}" type="pres">
      <dgm:prSet presAssocID="{AD16679F-ADDF-45E0-8EE4-2942CE53EE27}" presName="accent_5" presStyleCnt="0"/>
      <dgm:spPr/>
    </dgm:pt>
    <dgm:pt modelId="{CD9A6AB9-A98B-4026-A56A-ABDCB574D747}" type="pres">
      <dgm:prSet presAssocID="{AD16679F-ADDF-45E0-8EE4-2942CE53EE27}" presName="accentRepeatNode" presStyleLbl="solidFgAcc1" presStyleIdx="4" presStyleCnt="6" custLinFactNeighborX="-9495" custLinFactNeighborY="17283"/>
      <dgm:spPr/>
    </dgm:pt>
    <dgm:pt modelId="{39638DCD-133B-43A3-83CB-60FEF18D91EB}" type="pres">
      <dgm:prSet presAssocID="{BA276A34-564B-456F-88F2-0B74A7C49795}" presName="text_6" presStyleLbl="node1" presStyleIdx="5" presStyleCnt="6" custScaleX="102125" custScaleY="108236" custLinFactNeighborX="1360" custLinFactNeighborY="208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9312A0-F109-4819-B80B-24EFA82A8F98}" type="pres">
      <dgm:prSet presAssocID="{BA276A34-564B-456F-88F2-0B74A7C49795}" presName="accent_6" presStyleCnt="0"/>
      <dgm:spPr/>
    </dgm:pt>
    <dgm:pt modelId="{EDDFBF52-D8D4-498C-BA36-D7033C89EF10}" type="pres">
      <dgm:prSet presAssocID="{BA276A34-564B-456F-88F2-0B74A7C49795}" presName="accentRepeatNode" presStyleLbl="solidFgAcc1" presStyleIdx="5" presStyleCnt="6" custLinFactNeighborY="-2742"/>
      <dgm:spPr/>
      <dgm:t>
        <a:bodyPr/>
        <a:lstStyle/>
        <a:p>
          <a:endParaRPr lang="ru-RU"/>
        </a:p>
      </dgm:t>
    </dgm:pt>
  </dgm:ptLst>
  <dgm:cxnLst>
    <dgm:cxn modelId="{9E407B09-37C9-467A-A966-7719DB8C72EE}" srcId="{145F2285-D2E3-484D-8AD1-72D61458E10B}" destId="{2029B2C4-EA84-45C3-976E-D3AED6F79ED6}" srcOrd="0" destOrd="0" parTransId="{D37DAC7A-2528-4087-A6A0-1736B75DE728}" sibTransId="{085BB25A-6AC9-46D3-AB73-EAFDED7048F6}"/>
    <dgm:cxn modelId="{4A1C34F2-3C12-4575-A388-7C02CFF153DB}" srcId="{145F2285-D2E3-484D-8AD1-72D61458E10B}" destId="{CFFC8399-45C2-496D-A093-DBDF5DBCC6F5}" srcOrd="1" destOrd="0" parTransId="{4D6CFA42-C6E7-4912-ACEA-101F3588AE78}" sibTransId="{E4F553E3-6C14-4431-A877-EBB0431A8BF8}"/>
    <dgm:cxn modelId="{5802C20C-5566-477A-92BF-EA83B286A714}" type="presOf" srcId="{085BB25A-6AC9-46D3-AB73-EAFDED7048F6}" destId="{07F37691-B287-4FE2-943A-2262A8EB9020}" srcOrd="0" destOrd="0" presId="urn:microsoft.com/office/officeart/2008/layout/VerticalCurvedList"/>
    <dgm:cxn modelId="{040CA063-4D70-4E5C-9357-B82203E3D538}" type="presOf" srcId="{EC00A74F-D24E-4D94-B25E-6497B6E01B38}" destId="{FC660238-0A54-4441-BC06-ED70530A868F}" srcOrd="0" destOrd="0" presId="urn:microsoft.com/office/officeart/2008/layout/VerticalCurvedList"/>
    <dgm:cxn modelId="{A2196D65-948E-4FF2-8B63-48C195396D21}" type="presOf" srcId="{145F2285-D2E3-484D-8AD1-72D61458E10B}" destId="{B04194E2-2253-4C9C-835C-F3A48B61E80A}" srcOrd="0" destOrd="0" presId="urn:microsoft.com/office/officeart/2008/layout/VerticalCurvedList"/>
    <dgm:cxn modelId="{D95FEFB5-8218-4D99-8686-6C2E7998C62C}" srcId="{145F2285-D2E3-484D-8AD1-72D61458E10B}" destId="{EC00A74F-D24E-4D94-B25E-6497B6E01B38}" srcOrd="2" destOrd="0" parTransId="{CA8C30B9-8515-4E0D-9F43-BBA993B61A75}" sibTransId="{74B25E5B-28D9-4060-BDD3-04F288A2D600}"/>
    <dgm:cxn modelId="{5C0B56D1-065E-42BE-97F6-77C82231C5F0}" type="presOf" srcId="{AD16679F-ADDF-45E0-8EE4-2942CE53EE27}" destId="{8E471777-7356-4D38-B4CE-09DC9ADB77DE}" srcOrd="0" destOrd="0" presId="urn:microsoft.com/office/officeart/2008/layout/VerticalCurvedList"/>
    <dgm:cxn modelId="{D5B69742-8A09-493A-98EA-33E2FDF4F0D6}" type="presOf" srcId="{CFFC8399-45C2-496D-A093-DBDF5DBCC6F5}" destId="{DF849D10-DD60-47EF-A1AE-9B1176B42B06}" srcOrd="0" destOrd="0" presId="urn:microsoft.com/office/officeart/2008/layout/VerticalCurvedList"/>
    <dgm:cxn modelId="{C60F7EDC-925E-4913-91F8-6648541873D3}" srcId="{145F2285-D2E3-484D-8AD1-72D61458E10B}" destId="{BA276A34-564B-456F-88F2-0B74A7C49795}" srcOrd="5" destOrd="0" parTransId="{6237942D-035D-4C30-A552-7975D111B165}" sibTransId="{011C8F64-B291-42C5-B3F3-63773BAE04B8}"/>
    <dgm:cxn modelId="{56EA3FAB-86AF-456D-BD15-29187A1F046E}" srcId="{145F2285-D2E3-484D-8AD1-72D61458E10B}" destId="{B6F6C530-043A-4989-998C-BF39A9067219}" srcOrd="3" destOrd="0" parTransId="{EAE70D2E-8206-4D04-9954-BC629B417385}" sibTransId="{ED41C472-6A66-4081-A2C4-DD7BF3057073}"/>
    <dgm:cxn modelId="{B4147A87-B5AE-4E1E-8426-48722753C0F7}" type="presOf" srcId="{B6F6C530-043A-4989-998C-BF39A9067219}" destId="{4409D917-B555-415B-9A41-1918AF3E7550}" srcOrd="0" destOrd="0" presId="urn:microsoft.com/office/officeart/2008/layout/VerticalCurvedList"/>
    <dgm:cxn modelId="{EE5C7250-48AA-4CF9-9644-8E5E507DCACB}" srcId="{145F2285-D2E3-484D-8AD1-72D61458E10B}" destId="{AD16679F-ADDF-45E0-8EE4-2942CE53EE27}" srcOrd="4" destOrd="0" parTransId="{F78FDD54-8AAC-4E7D-95BA-F249A2772BD5}" sibTransId="{246801FD-78AE-44DB-A7A7-1F9ED45659F3}"/>
    <dgm:cxn modelId="{67B7697C-DB98-4B99-A44C-6A0582980CEE}" type="presOf" srcId="{BA276A34-564B-456F-88F2-0B74A7C49795}" destId="{39638DCD-133B-43A3-83CB-60FEF18D91EB}" srcOrd="0" destOrd="0" presId="urn:microsoft.com/office/officeart/2008/layout/VerticalCurvedList"/>
    <dgm:cxn modelId="{1FB34E1E-2012-4ABD-AD5F-54DDAF8272E5}" type="presOf" srcId="{2029B2C4-EA84-45C3-976E-D3AED6F79ED6}" destId="{5C82E8A4-CF45-41C8-BC04-44E593A0FF4D}" srcOrd="0" destOrd="0" presId="urn:microsoft.com/office/officeart/2008/layout/VerticalCurvedList"/>
    <dgm:cxn modelId="{49F3D20B-B03A-4A6C-B221-97B44F368148}" type="presParOf" srcId="{B04194E2-2253-4C9C-835C-F3A48B61E80A}" destId="{3FE21C7A-2D40-4909-9B56-0C0E8DBAA4AE}" srcOrd="0" destOrd="0" presId="urn:microsoft.com/office/officeart/2008/layout/VerticalCurvedList"/>
    <dgm:cxn modelId="{109FC8EF-BB3E-4C2A-ADE9-351ED262C68B}" type="presParOf" srcId="{3FE21C7A-2D40-4909-9B56-0C0E8DBAA4AE}" destId="{452C4927-3D25-4D8A-BAE4-B5C20098F85B}" srcOrd="0" destOrd="0" presId="urn:microsoft.com/office/officeart/2008/layout/VerticalCurvedList"/>
    <dgm:cxn modelId="{ACD72D4C-CD5C-48E7-A705-219E7D2DC74F}" type="presParOf" srcId="{452C4927-3D25-4D8A-BAE4-B5C20098F85B}" destId="{5331D34F-D291-467A-8367-91EFE98A2CBD}" srcOrd="0" destOrd="0" presId="urn:microsoft.com/office/officeart/2008/layout/VerticalCurvedList"/>
    <dgm:cxn modelId="{FB71BBFC-328F-4CC6-A550-2EFFB7F43468}" type="presParOf" srcId="{452C4927-3D25-4D8A-BAE4-B5C20098F85B}" destId="{07F37691-B287-4FE2-943A-2262A8EB9020}" srcOrd="1" destOrd="0" presId="urn:microsoft.com/office/officeart/2008/layout/VerticalCurvedList"/>
    <dgm:cxn modelId="{4034C01E-3C67-4645-B75C-0C1F9F8EEF53}" type="presParOf" srcId="{452C4927-3D25-4D8A-BAE4-B5C20098F85B}" destId="{76CB0259-56B0-4B47-AB39-F3F4927D2410}" srcOrd="2" destOrd="0" presId="urn:microsoft.com/office/officeart/2008/layout/VerticalCurvedList"/>
    <dgm:cxn modelId="{C028FE71-8DC8-40CF-A00E-7951A834264F}" type="presParOf" srcId="{452C4927-3D25-4D8A-BAE4-B5C20098F85B}" destId="{B99D1029-7692-49B0-8174-4F2627619F33}" srcOrd="3" destOrd="0" presId="urn:microsoft.com/office/officeart/2008/layout/VerticalCurvedList"/>
    <dgm:cxn modelId="{DE7038A2-44A2-4F6D-96E9-792E2D9F8E67}" type="presParOf" srcId="{3FE21C7A-2D40-4909-9B56-0C0E8DBAA4AE}" destId="{5C82E8A4-CF45-41C8-BC04-44E593A0FF4D}" srcOrd="1" destOrd="0" presId="urn:microsoft.com/office/officeart/2008/layout/VerticalCurvedList"/>
    <dgm:cxn modelId="{4492EBFE-6E06-4547-8CEC-C811E91CB67F}" type="presParOf" srcId="{3FE21C7A-2D40-4909-9B56-0C0E8DBAA4AE}" destId="{69783675-4716-4A1C-AA45-6DB3FED9745C}" srcOrd="2" destOrd="0" presId="urn:microsoft.com/office/officeart/2008/layout/VerticalCurvedList"/>
    <dgm:cxn modelId="{236B0A30-B035-43F3-A2A9-529C7FC490A9}" type="presParOf" srcId="{69783675-4716-4A1C-AA45-6DB3FED9745C}" destId="{CAB31E07-7C3B-476E-92BE-F2772108A765}" srcOrd="0" destOrd="0" presId="urn:microsoft.com/office/officeart/2008/layout/VerticalCurvedList"/>
    <dgm:cxn modelId="{D340950E-61E2-4360-8565-4878557D9217}" type="presParOf" srcId="{3FE21C7A-2D40-4909-9B56-0C0E8DBAA4AE}" destId="{DF849D10-DD60-47EF-A1AE-9B1176B42B06}" srcOrd="3" destOrd="0" presId="urn:microsoft.com/office/officeart/2008/layout/VerticalCurvedList"/>
    <dgm:cxn modelId="{147E55DF-4112-4D80-90DB-773FA39D06B1}" type="presParOf" srcId="{3FE21C7A-2D40-4909-9B56-0C0E8DBAA4AE}" destId="{E3C8B94B-AB06-4DEA-985B-E9D87875ADC6}" srcOrd="4" destOrd="0" presId="urn:microsoft.com/office/officeart/2008/layout/VerticalCurvedList"/>
    <dgm:cxn modelId="{117C651F-181C-4890-B83B-C2E6236FBD33}" type="presParOf" srcId="{E3C8B94B-AB06-4DEA-985B-E9D87875ADC6}" destId="{CAB649FA-A31D-47D4-BD01-5E2717B822AF}" srcOrd="0" destOrd="0" presId="urn:microsoft.com/office/officeart/2008/layout/VerticalCurvedList"/>
    <dgm:cxn modelId="{182E4DBE-055C-41B0-BC09-DE1F2CE20037}" type="presParOf" srcId="{3FE21C7A-2D40-4909-9B56-0C0E8DBAA4AE}" destId="{FC660238-0A54-4441-BC06-ED70530A868F}" srcOrd="5" destOrd="0" presId="urn:microsoft.com/office/officeart/2008/layout/VerticalCurvedList"/>
    <dgm:cxn modelId="{879BE340-AB44-4127-A948-483BBA54C9DB}" type="presParOf" srcId="{3FE21C7A-2D40-4909-9B56-0C0E8DBAA4AE}" destId="{7A00250E-FD87-4D73-A415-A802914BD387}" srcOrd="6" destOrd="0" presId="urn:microsoft.com/office/officeart/2008/layout/VerticalCurvedList"/>
    <dgm:cxn modelId="{0F3508A1-6F25-475B-876E-3390EBCC5FC0}" type="presParOf" srcId="{7A00250E-FD87-4D73-A415-A802914BD387}" destId="{7AAF2E9B-C929-4CA5-B77D-8DA1F487B76B}" srcOrd="0" destOrd="0" presId="urn:microsoft.com/office/officeart/2008/layout/VerticalCurvedList"/>
    <dgm:cxn modelId="{702C4940-8A1D-4B19-84AC-EABFBF306245}" type="presParOf" srcId="{3FE21C7A-2D40-4909-9B56-0C0E8DBAA4AE}" destId="{4409D917-B555-415B-9A41-1918AF3E7550}" srcOrd="7" destOrd="0" presId="urn:microsoft.com/office/officeart/2008/layout/VerticalCurvedList"/>
    <dgm:cxn modelId="{BEF43D0B-1BBC-4545-A40E-A79A3DB728E5}" type="presParOf" srcId="{3FE21C7A-2D40-4909-9B56-0C0E8DBAA4AE}" destId="{1D17D3B5-6CE9-400A-BB9A-135A64897274}" srcOrd="8" destOrd="0" presId="urn:microsoft.com/office/officeart/2008/layout/VerticalCurvedList"/>
    <dgm:cxn modelId="{FD7175D4-CE7A-44D6-A1AE-606D6F20CFEE}" type="presParOf" srcId="{1D17D3B5-6CE9-400A-BB9A-135A64897274}" destId="{CF133F04-9A77-43B1-999D-3C172906C080}" srcOrd="0" destOrd="0" presId="urn:microsoft.com/office/officeart/2008/layout/VerticalCurvedList"/>
    <dgm:cxn modelId="{05C51DAE-3CEB-41D3-A45E-891399CD9172}" type="presParOf" srcId="{3FE21C7A-2D40-4909-9B56-0C0E8DBAA4AE}" destId="{8E471777-7356-4D38-B4CE-09DC9ADB77DE}" srcOrd="9" destOrd="0" presId="urn:microsoft.com/office/officeart/2008/layout/VerticalCurvedList"/>
    <dgm:cxn modelId="{047CF89D-69B2-4DD2-8F10-96F0BC87C6AD}" type="presParOf" srcId="{3FE21C7A-2D40-4909-9B56-0C0E8DBAA4AE}" destId="{C45ECA92-45E3-47BA-9D56-BC109457BCA1}" srcOrd="10" destOrd="0" presId="urn:microsoft.com/office/officeart/2008/layout/VerticalCurvedList"/>
    <dgm:cxn modelId="{5DAB2EB9-B59D-4A16-AE70-4E5B0ED3E4AD}" type="presParOf" srcId="{C45ECA92-45E3-47BA-9D56-BC109457BCA1}" destId="{CD9A6AB9-A98B-4026-A56A-ABDCB574D747}" srcOrd="0" destOrd="0" presId="urn:microsoft.com/office/officeart/2008/layout/VerticalCurvedList"/>
    <dgm:cxn modelId="{8AC180B3-1211-4348-A3AA-EBA41927077D}" type="presParOf" srcId="{3FE21C7A-2D40-4909-9B56-0C0E8DBAA4AE}" destId="{39638DCD-133B-43A3-83CB-60FEF18D91EB}" srcOrd="11" destOrd="0" presId="urn:microsoft.com/office/officeart/2008/layout/VerticalCurvedList"/>
    <dgm:cxn modelId="{94A055F6-AB8C-4200-9918-61798CD9F10D}" type="presParOf" srcId="{3FE21C7A-2D40-4909-9B56-0C0E8DBAA4AE}" destId="{639312A0-F109-4819-B80B-24EFA82A8F98}" srcOrd="12" destOrd="0" presId="urn:microsoft.com/office/officeart/2008/layout/VerticalCurvedList"/>
    <dgm:cxn modelId="{E4EA3DA5-311A-4975-8EE6-2A5ECD7964B6}" type="presParOf" srcId="{639312A0-F109-4819-B80B-24EFA82A8F98}" destId="{EDDFBF52-D8D4-498C-BA36-D7033C89EF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5F2285-D2E3-484D-8AD1-72D61458E10B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CFFC8399-45C2-496D-A093-DBDF5DBCC6F5}">
      <dgm:prSet phldrT="[Текст]" custT="1"/>
      <dgm:spPr/>
      <dgm:t>
        <a:bodyPr/>
        <a:lstStyle/>
        <a:p>
          <a:r>
            <a:rPr lang="ru-RU" sz="1400" b="0" dirty="0" smtClean="0">
              <a:latin typeface="Arial" pitchFamily="34" charset="0"/>
              <a:cs typeface="Arial" pitchFamily="34" charset="0"/>
            </a:rPr>
            <a:t>Преодоление гражданином трудной жизненной ситуации по истечении срока социального контракта</a:t>
          </a:r>
          <a:endParaRPr lang="ru-RU" sz="1400" b="0" dirty="0">
            <a:latin typeface="Arial" pitchFamily="34" charset="0"/>
            <a:cs typeface="Arial" pitchFamily="34" charset="0"/>
          </a:endParaRPr>
        </a:p>
      </dgm:t>
    </dgm:pt>
    <dgm:pt modelId="{4D6CFA42-C6E7-4912-ACEA-101F3588AE78}" type="parTrans" cxnId="{4A1C34F2-3C12-4575-A388-7C02CFF153DB}">
      <dgm:prSet/>
      <dgm:spPr/>
      <dgm:t>
        <a:bodyPr/>
        <a:lstStyle/>
        <a:p>
          <a:endParaRPr lang="ru-RU"/>
        </a:p>
      </dgm:t>
    </dgm:pt>
    <dgm:pt modelId="{E4F553E3-6C14-4431-A877-EBB0431A8BF8}" type="sibTrans" cxnId="{4A1C34F2-3C12-4575-A388-7C02CFF153DB}">
      <dgm:prSet/>
      <dgm:spPr/>
      <dgm:t>
        <a:bodyPr/>
        <a:lstStyle/>
        <a:p>
          <a:endParaRPr lang="ru-RU"/>
        </a:p>
      </dgm:t>
    </dgm:pt>
    <dgm:pt modelId="{BA276A34-564B-456F-88F2-0B74A7C49795}">
      <dgm:prSet phldrT="[Текст]" custT="1"/>
      <dgm:spPr/>
      <dgm:t>
        <a:bodyPr/>
        <a:lstStyle/>
        <a:p>
          <a:pPr algn="l">
            <a:spcAft>
              <a:spcPct val="35000"/>
            </a:spcAft>
          </a:pPr>
          <a:r>
            <a:rPr lang="ru-RU" sz="14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Управление социальной защиты населения администрации </a:t>
          </a:r>
          <a:r>
            <a:rPr lang="ru-RU" sz="1400" dirty="0" err="1" smtClean="0">
              <a:effectLst/>
              <a:latin typeface="Arial" pitchFamily="34" charset="0"/>
              <a:ea typeface="Times New Roman"/>
              <a:cs typeface="Arial" pitchFamily="34" charset="0"/>
            </a:rPr>
            <a:t>Шебекинского</a:t>
          </a:r>
          <a:r>
            <a:rPr lang="ru-RU" sz="14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 городского округа </a:t>
          </a:r>
        </a:p>
      </dgm:t>
    </dgm:pt>
    <dgm:pt modelId="{6237942D-035D-4C30-A552-7975D111B165}" type="parTrans" cxnId="{C60F7EDC-925E-4913-91F8-6648541873D3}">
      <dgm:prSet/>
      <dgm:spPr/>
      <dgm:t>
        <a:bodyPr/>
        <a:lstStyle/>
        <a:p>
          <a:endParaRPr lang="ru-RU"/>
        </a:p>
      </dgm:t>
    </dgm:pt>
    <dgm:pt modelId="{011C8F64-B291-42C5-B3F3-63773BAE04B8}" type="sibTrans" cxnId="{C60F7EDC-925E-4913-91F8-6648541873D3}">
      <dgm:prSet/>
      <dgm:spPr/>
      <dgm:t>
        <a:bodyPr/>
        <a:lstStyle/>
        <a:p>
          <a:endParaRPr lang="ru-RU"/>
        </a:p>
      </dgm:t>
    </dgm:pt>
    <dgm:pt modelId="{2029B2C4-EA84-45C3-976E-D3AED6F79ED6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Осуществление иных мероприятий, направленных на преодоление трудной жизненной ситуации.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D37DAC7A-2528-4087-A6A0-1736B75DE728}" type="parTrans" cxnId="{9E407B09-37C9-467A-A966-7719DB8C72EE}">
      <dgm:prSet/>
      <dgm:spPr/>
      <dgm:t>
        <a:bodyPr/>
        <a:lstStyle/>
        <a:p>
          <a:endParaRPr lang="ru-RU"/>
        </a:p>
      </dgm:t>
    </dgm:pt>
    <dgm:pt modelId="{085BB25A-6AC9-46D3-AB73-EAFDED7048F6}" type="sibTrans" cxnId="{9E407B09-37C9-467A-A966-7719DB8C72EE}">
      <dgm:prSet/>
      <dgm:spPr/>
      <dgm:t>
        <a:bodyPr/>
        <a:lstStyle/>
        <a:p>
          <a:endParaRPr lang="ru-RU"/>
        </a:p>
      </dgm:t>
    </dgm:pt>
    <dgm:pt modelId="{AD16679F-ADDF-45E0-8EE4-2942CE53EE27}">
      <dgm:prSet phldrT="[Текст]" custT="1"/>
      <dgm:spPr/>
      <dgm:t>
        <a:bodyPr/>
        <a:lstStyle/>
        <a:p>
          <a:r>
            <a:rPr lang="ru-RU" sz="14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Не более 6 месяцев</a:t>
          </a:r>
          <a:endParaRPr lang="ru-RU" sz="1400" dirty="0">
            <a:effectLst/>
            <a:latin typeface="Arial" pitchFamily="34" charset="0"/>
            <a:ea typeface="Times New Roman"/>
            <a:cs typeface="Arial" pitchFamily="34" charset="0"/>
          </a:endParaRPr>
        </a:p>
      </dgm:t>
    </dgm:pt>
    <dgm:pt modelId="{F78FDD54-8AAC-4E7D-95BA-F249A2772BD5}" type="parTrans" cxnId="{EE5C7250-48AA-4CF9-9644-8E5E507DCACB}">
      <dgm:prSet/>
      <dgm:spPr/>
      <dgm:t>
        <a:bodyPr/>
        <a:lstStyle/>
        <a:p>
          <a:endParaRPr lang="ru-RU"/>
        </a:p>
      </dgm:t>
    </dgm:pt>
    <dgm:pt modelId="{246801FD-78AE-44DB-A7A7-1F9ED45659F3}" type="sibTrans" cxnId="{EE5C7250-48AA-4CF9-9644-8E5E507DCACB}">
      <dgm:prSet/>
      <dgm:spPr/>
      <dgm:t>
        <a:bodyPr/>
        <a:lstStyle/>
        <a:p>
          <a:endParaRPr lang="ru-RU"/>
        </a:p>
      </dgm:t>
    </dgm:pt>
    <dgm:pt modelId="{B6F6C530-043A-4989-998C-BF39A9067219}">
      <dgm:prSet phldrT="[Текст]" custT="1"/>
      <dgm:spPr/>
      <dgm:t>
        <a:bodyPr/>
        <a:lstStyle/>
        <a:p>
          <a:pPr marL="0" indent="0"/>
          <a:r>
            <a:rPr lang="ru-RU" sz="1400" b="0" dirty="0" smtClean="0">
              <a:latin typeface="Arial" pitchFamily="34" charset="0"/>
              <a:cs typeface="Arial" pitchFamily="34" charset="0"/>
            </a:rPr>
            <a:t>В размере 10 265 руб.</a:t>
          </a:r>
        </a:p>
        <a:p>
          <a:pPr marL="0" indent="0"/>
          <a:r>
            <a:rPr lang="ru-RU" sz="1400" b="0" dirty="0" smtClean="0">
              <a:latin typeface="Arial" pitchFamily="34" charset="0"/>
              <a:cs typeface="Arial" pitchFamily="34" charset="0"/>
            </a:rPr>
            <a:t>Приобретение товаров первой необходимости, одежды, обуви, лекарственных препаратов, товаров для ведения ЛПХ, лечение, профилактический медицинский осмотр, ведение здорового образа жизни, товары и услуги дошкольного и школьного образования</a:t>
          </a:r>
          <a:endParaRPr lang="ru-RU" sz="1400" b="0" dirty="0">
            <a:latin typeface="Arial" pitchFamily="34" charset="0"/>
            <a:cs typeface="Arial" pitchFamily="34" charset="0"/>
          </a:endParaRPr>
        </a:p>
      </dgm:t>
    </dgm:pt>
    <dgm:pt modelId="{EAE70D2E-8206-4D04-9954-BC629B417385}" type="parTrans" cxnId="{56EA3FAB-86AF-456D-BD15-29187A1F046E}">
      <dgm:prSet/>
      <dgm:spPr/>
      <dgm:t>
        <a:bodyPr/>
        <a:lstStyle/>
        <a:p>
          <a:endParaRPr lang="ru-RU"/>
        </a:p>
      </dgm:t>
    </dgm:pt>
    <dgm:pt modelId="{ED41C472-6A66-4081-A2C4-DD7BF3057073}" type="sibTrans" cxnId="{56EA3FAB-86AF-456D-BD15-29187A1F046E}">
      <dgm:prSet/>
      <dgm:spPr/>
      <dgm:t>
        <a:bodyPr/>
        <a:lstStyle/>
        <a:p>
          <a:endParaRPr lang="ru-RU"/>
        </a:p>
      </dgm:t>
    </dgm:pt>
    <dgm:pt modelId="{B04194E2-2253-4C9C-835C-F3A48B61E80A}" type="pres">
      <dgm:prSet presAssocID="{145F2285-D2E3-484D-8AD1-72D61458E10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3FE21C7A-2D40-4909-9B56-0C0E8DBAA4AE}" type="pres">
      <dgm:prSet presAssocID="{145F2285-D2E3-484D-8AD1-72D61458E10B}" presName="Name1" presStyleCnt="0"/>
      <dgm:spPr/>
      <dgm:t>
        <a:bodyPr/>
        <a:lstStyle/>
        <a:p>
          <a:endParaRPr lang="ru-RU"/>
        </a:p>
      </dgm:t>
    </dgm:pt>
    <dgm:pt modelId="{452C4927-3D25-4D8A-BAE4-B5C20098F85B}" type="pres">
      <dgm:prSet presAssocID="{145F2285-D2E3-484D-8AD1-72D61458E10B}" presName="cycle" presStyleCnt="0"/>
      <dgm:spPr/>
      <dgm:t>
        <a:bodyPr/>
        <a:lstStyle/>
        <a:p>
          <a:endParaRPr lang="ru-RU"/>
        </a:p>
      </dgm:t>
    </dgm:pt>
    <dgm:pt modelId="{5331D34F-D291-467A-8367-91EFE98A2CBD}" type="pres">
      <dgm:prSet presAssocID="{145F2285-D2E3-484D-8AD1-72D61458E10B}" presName="srcNode" presStyleLbl="node1" presStyleIdx="0" presStyleCnt="5"/>
      <dgm:spPr/>
      <dgm:t>
        <a:bodyPr/>
        <a:lstStyle/>
        <a:p>
          <a:endParaRPr lang="ru-RU"/>
        </a:p>
      </dgm:t>
    </dgm:pt>
    <dgm:pt modelId="{07F37691-B287-4FE2-943A-2262A8EB9020}" type="pres">
      <dgm:prSet presAssocID="{145F2285-D2E3-484D-8AD1-72D61458E10B}" presName="conn" presStyleLbl="parChTrans1D2" presStyleIdx="0" presStyleCnt="1"/>
      <dgm:spPr/>
      <dgm:t>
        <a:bodyPr/>
        <a:lstStyle/>
        <a:p>
          <a:endParaRPr lang="ru-RU"/>
        </a:p>
      </dgm:t>
    </dgm:pt>
    <dgm:pt modelId="{76CB0259-56B0-4B47-AB39-F3F4927D2410}" type="pres">
      <dgm:prSet presAssocID="{145F2285-D2E3-484D-8AD1-72D61458E10B}" presName="extraNode" presStyleLbl="node1" presStyleIdx="0" presStyleCnt="5"/>
      <dgm:spPr/>
      <dgm:t>
        <a:bodyPr/>
        <a:lstStyle/>
        <a:p>
          <a:endParaRPr lang="ru-RU"/>
        </a:p>
      </dgm:t>
    </dgm:pt>
    <dgm:pt modelId="{B99D1029-7692-49B0-8174-4F2627619F33}" type="pres">
      <dgm:prSet presAssocID="{145F2285-D2E3-484D-8AD1-72D61458E10B}" presName="dstNode" presStyleLbl="node1" presStyleIdx="0" presStyleCnt="5"/>
      <dgm:spPr/>
      <dgm:t>
        <a:bodyPr/>
        <a:lstStyle/>
        <a:p>
          <a:endParaRPr lang="ru-RU"/>
        </a:p>
      </dgm:t>
    </dgm:pt>
    <dgm:pt modelId="{5C82E8A4-CF45-41C8-BC04-44E593A0FF4D}" type="pres">
      <dgm:prSet presAssocID="{2029B2C4-EA84-45C3-976E-D3AED6F79ED6}" presName="text_1" presStyleLbl="node1" presStyleIdx="0" presStyleCnt="5" custScaleY="66646" custLinFactNeighborX="1361" custLinFactNeighborY="-43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83675-4716-4A1C-AA45-6DB3FED9745C}" type="pres">
      <dgm:prSet presAssocID="{2029B2C4-EA84-45C3-976E-D3AED6F79ED6}" presName="accent_1" presStyleCnt="0"/>
      <dgm:spPr/>
      <dgm:t>
        <a:bodyPr/>
        <a:lstStyle/>
        <a:p>
          <a:endParaRPr lang="ru-RU"/>
        </a:p>
      </dgm:t>
    </dgm:pt>
    <dgm:pt modelId="{CAB31E07-7C3B-476E-92BE-F2772108A765}" type="pres">
      <dgm:prSet presAssocID="{2029B2C4-EA84-45C3-976E-D3AED6F79ED6}" presName="accentRepeatNode" presStyleLbl="solidFgAcc1" presStyleIdx="0" presStyleCnt="5" custLinFactNeighborX="-29720" custLinFactNeighborY="-39668"/>
      <dgm:spPr/>
      <dgm:t>
        <a:bodyPr/>
        <a:lstStyle/>
        <a:p>
          <a:endParaRPr lang="ru-RU"/>
        </a:p>
      </dgm:t>
    </dgm:pt>
    <dgm:pt modelId="{DF849D10-DD60-47EF-A1AE-9B1176B42B06}" type="pres">
      <dgm:prSet presAssocID="{CFFC8399-45C2-496D-A093-DBDF5DBCC6F5}" presName="text_2" presStyleLbl="node1" presStyleIdx="1" presStyleCnt="5" custScaleX="104550" custScaleY="112085" custLinFactNeighborX="-884" custLinFactNeighborY="-750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C8B94B-AB06-4DEA-985B-E9D87875ADC6}" type="pres">
      <dgm:prSet presAssocID="{CFFC8399-45C2-496D-A093-DBDF5DBCC6F5}" presName="accent_2" presStyleCnt="0"/>
      <dgm:spPr/>
      <dgm:t>
        <a:bodyPr/>
        <a:lstStyle/>
        <a:p>
          <a:endParaRPr lang="ru-RU"/>
        </a:p>
      </dgm:t>
    </dgm:pt>
    <dgm:pt modelId="{CAB649FA-A31D-47D4-BD01-5E2717B822AF}" type="pres">
      <dgm:prSet presAssocID="{CFFC8399-45C2-496D-A093-DBDF5DBCC6F5}" presName="accentRepeatNode" presStyleLbl="solidFgAcc1" presStyleIdx="1" presStyleCnt="5" custScaleX="97131" custScaleY="100453" custLinFactNeighborX="-20623" custLinFactNeighborY="-45648"/>
      <dgm:spPr/>
      <dgm:t>
        <a:bodyPr/>
        <a:lstStyle/>
        <a:p>
          <a:endParaRPr lang="ru-RU"/>
        </a:p>
      </dgm:t>
    </dgm:pt>
    <dgm:pt modelId="{E6EEA5C1-6F60-42A2-A7B0-0F91C9E56BB2}" type="pres">
      <dgm:prSet presAssocID="{B6F6C530-043A-4989-998C-BF39A9067219}" presName="text_3" presStyleLbl="node1" presStyleIdx="2" presStyleCnt="5" custScaleY="209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954F7-024A-4801-B099-0C4051E2D0EC}" type="pres">
      <dgm:prSet presAssocID="{B6F6C530-043A-4989-998C-BF39A9067219}" presName="accent_3" presStyleCnt="0"/>
      <dgm:spPr/>
    </dgm:pt>
    <dgm:pt modelId="{CF133F04-9A77-43B1-999D-3C172906C080}" type="pres">
      <dgm:prSet presAssocID="{B6F6C530-043A-4989-998C-BF39A9067219}" presName="accentRepeatNode" presStyleLbl="solidFgAcc1" presStyleIdx="2" presStyleCnt="5"/>
      <dgm:spPr/>
    </dgm:pt>
    <dgm:pt modelId="{8377D049-F71A-4197-8715-C4A4C772A312}" type="pres">
      <dgm:prSet presAssocID="{AD16679F-ADDF-45E0-8EE4-2942CE53EE27}" presName="text_4" presStyleLbl="node1" presStyleIdx="3" presStyleCnt="5" custLinFactNeighborX="-95" custLinFactNeighborY="364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129A2-5EC6-42CE-A8DE-2F15D4578F61}" type="pres">
      <dgm:prSet presAssocID="{AD16679F-ADDF-45E0-8EE4-2942CE53EE27}" presName="accent_4" presStyleCnt="0"/>
      <dgm:spPr/>
    </dgm:pt>
    <dgm:pt modelId="{CD9A6AB9-A98B-4026-A56A-ABDCB574D747}" type="pres">
      <dgm:prSet presAssocID="{AD16679F-ADDF-45E0-8EE4-2942CE53EE27}" presName="accentRepeatNode" presStyleLbl="solidFgAcc1" presStyleIdx="3" presStyleCnt="5" custLinFactNeighborX="-9495" custLinFactNeighborY="17283"/>
      <dgm:spPr/>
    </dgm:pt>
    <dgm:pt modelId="{DC04B0B0-1EF3-4BE9-A197-51F8E79A531D}" type="pres">
      <dgm:prSet presAssocID="{BA276A34-564B-456F-88F2-0B74A7C49795}" presName="text_5" presStyleLbl="node1" presStyleIdx="4" presStyleCnt="5" custScaleY="118112" custLinFactNeighborX="-232" custLinFactNeighborY="136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09544-01A2-4837-B9F7-706AF561A1AD}" type="pres">
      <dgm:prSet presAssocID="{BA276A34-564B-456F-88F2-0B74A7C49795}" presName="accent_5" presStyleCnt="0"/>
      <dgm:spPr/>
    </dgm:pt>
    <dgm:pt modelId="{EDDFBF52-D8D4-498C-BA36-D7033C89EF10}" type="pres">
      <dgm:prSet presAssocID="{BA276A34-564B-456F-88F2-0B74A7C49795}" presName="accentRepeatNode" presStyleLbl="solidFgAcc1" presStyleIdx="4" presStyleCnt="5" custLinFactNeighborY="-2742"/>
      <dgm:spPr/>
      <dgm:t>
        <a:bodyPr/>
        <a:lstStyle/>
        <a:p>
          <a:endParaRPr lang="ru-RU"/>
        </a:p>
      </dgm:t>
    </dgm:pt>
  </dgm:ptLst>
  <dgm:cxnLst>
    <dgm:cxn modelId="{043CE6FD-4B1F-482A-9928-AC7778441E5B}" type="presOf" srcId="{AD16679F-ADDF-45E0-8EE4-2942CE53EE27}" destId="{8377D049-F71A-4197-8715-C4A4C772A312}" srcOrd="0" destOrd="0" presId="urn:microsoft.com/office/officeart/2008/layout/VerticalCurvedList"/>
    <dgm:cxn modelId="{9E407B09-37C9-467A-A966-7719DB8C72EE}" srcId="{145F2285-D2E3-484D-8AD1-72D61458E10B}" destId="{2029B2C4-EA84-45C3-976E-D3AED6F79ED6}" srcOrd="0" destOrd="0" parTransId="{D37DAC7A-2528-4087-A6A0-1736B75DE728}" sibTransId="{085BB25A-6AC9-46D3-AB73-EAFDED7048F6}"/>
    <dgm:cxn modelId="{4A1C34F2-3C12-4575-A388-7C02CFF153DB}" srcId="{145F2285-D2E3-484D-8AD1-72D61458E10B}" destId="{CFFC8399-45C2-496D-A093-DBDF5DBCC6F5}" srcOrd="1" destOrd="0" parTransId="{4D6CFA42-C6E7-4912-ACEA-101F3588AE78}" sibTransId="{E4F553E3-6C14-4431-A877-EBB0431A8BF8}"/>
    <dgm:cxn modelId="{A1A4F939-340C-4B2F-B36A-45936B665DC0}" type="presOf" srcId="{145F2285-D2E3-484D-8AD1-72D61458E10B}" destId="{B04194E2-2253-4C9C-835C-F3A48B61E80A}" srcOrd="0" destOrd="0" presId="urn:microsoft.com/office/officeart/2008/layout/VerticalCurvedList"/>
    <dgm:cxn modelId="{71DBF78A-8BD6-44F0-A947-303DDADABC3E}" type="presOf" srcId="{B6F6C530-043A-4989-998C-BF39A9067219}" destId="{E6EEA5C1-6F60-42A2-A7B0-0F91C9E56BB2}" srcOrd="0" destOrd="0" presId="urn:microsoft.com/office/officeart/2008/layout/VerticalCurvedList"/>
    <dgm:cxn modelId="{878E1693-2E3D-4501-9F39-465EBED2BD16}" type="presOf" srcId="{085BB25A-6AC9-46D3-AB73-EAFDED7048F6}" destId="{07F37691-B287-4FE2-943A-2262A8EB9020}" srcOrd="0" destOrd="0" presId="urn:microsoft.com/office/officeart/2008/layout/VerticalCurvedList"/>
    <dgm:cxn modelId="{6CA37D63-890A-4983-998B-93385B60634D}" type="presOf" srcId="{CFFC8399-45C2-496D-A093-DBDF5DBCC6F5}" destId="{DF849D10-DD60-47EF-A1AE-9B1176B42B06}" srcOrd="0" destOrd="0" presId="urn:microsoft.com/office/officeart/2008/layout/VerticalCurvedList"/>
    <dgm:cxn modelId="{610EDA43-874A-479F-AD12-3B46A9EB5D0F}" type="presOf" srcId="{2029B2C4-EA84-45C3-976E-D3AED6F79ED6}" destId="{5C82E8A4-CF45-41C8-BC04-44E593A0FF4D}" srcOrd="0" destOrd="0" presId="urn:microsoft.com/office/officeart/2008/layout/VerticalCurvedList"/>
    <dgm:cxn modelId="{C228A1EF-F62A-4662-A88B-E52686BBBCDC}" type="presOf" srcId="{BA276A34-564B-456F-88F2-0B74A7C49795}" destId="{DC04B0B0-1EF3-4BE9-A197-51F8E79A531D}" srcOrd="0" destOrd="0" presId="urn:microsoft.com/office/officeart/2008/layout/VerticalCurvedList"/>
    <dgm:cxn modelId="{56EA3FAB-86AF-456D-BD15-29187A1F046E}" srcId="{145F2285-D2E3-484D-8AD1-72D61458E10B}" destId="{B6F6C530-043A-4989-998C-BF39A9067219}" srcOrd="2" destOrd="0" parTransId="{EAE70D2E-8206-4D04-9954-BC629B417385}" sibTransId="{ED41C472-6A66-4081-A2C4-DD7BF3057073}"/>
    <dgm:cxn modelId="{C60F7EDC-925E-4913-91F8-6648541873D3}" srcId="{145F2285-D2E3-484D-8AD1-72D61458E10B}" destId="{BA276A34-564B-456F-88F2-0B74A7C49795}" srcOrd="4" destOrd="0" parTransId="{6237942D-035D-4C30-A552-7975D111B165}" sibTransId="{011C8F64-B291-42C5-B3F3-63773BAE04B8}"/>
    <dgm:cxn modelId="{EE5C7250-48AA-4CF9-9644-8E5E507DCACB}" srcId="{145F2285-D2E3-484D-8AD1-72D61458E10B}" destId="{AD16679F-ADDF-45E0-8EE4-2942CE53EE27}" srcOrd="3" destOrd="0" parTransId="{F78FDD54-8AAC-4E7D-95BA-F249A2772BD5}" sibTransId="{246801FD-78AE-44DB-A7A7-1F9ED45659F3}"/>
    <dgm:cxn modelId="{24724A4C-2222-4D47-8A79-53E8D06E8D9A}" type="presParOf" srcId="{B04194E2-2253-4C9C-835C-F3A48B61E80A}" destId="{3FE21C7A-2D40-4909-9B56-0C0E8DBAA4AE}" srcOrd="0" destOrd="0" presId="urn:microsoft.com/office/officeart/2008/layout/VerticalCurvedList"/>
    <dgm:cxn modelId="{EF757DF0-E2CF-4F38-96C7-7AFCA48F2690}" type="presParOf" srcId="{3FE21C7A-2D40-4909-9B56-0C0E8DBAA4AE}" destId="{452C4927-3D25-4D8A-BAE4-B5C20098F85B}" srcOrd="0" destOrd="0" presId="urn:microsoft.com/office/officeart/2008/layout/VerticalCurvedList"/>
    <dgm:cxn modelId="{B1FEDE3F-E28B-452A-8F71-76DA2537ED87}" type="presParOf" srcId="{452C4927-3D25-4D8A-BAE4-B5C20098F85B}" destId="{5331D34F-D291-467A-8367-91EFE98A2CBD}" srcOrd="0" destOrd="0" presId="urn:microsoft.com/office/officeart/2008/layout/VerticalCurvedList"/>
    <dgm:cxn modelId="{166AD5B3-1BAA-4063-BF98-E24DF28C31AF}" type="presParOf" srcId="{452C4927-3D25-4D8A-BAE4-B5C20098F85B}" destId="{07F37691-B287-4FE2-943A-2262A8EB9020}" srcOrd="1" destOrd="0" presId="urn:microsoft.com/office/officeart/2008/layout/VerticalCurvedList"/>
    <dgm:cxn modelId="{E76CFF39-2D3C-4ED3-88F3-824B4175CA3F}" type="presParOf" srcId="{452C4927-3D25-4D8A-BAE4-B5C20098F85B}" destId="{76CB0259-56B0-4B47-AB39-F3F4927D2410}" srcOrd="2" destOrd="0" presId="urn:microsoft.com/office/officeart/2008/layout/VerticalCurvedList"/>
    <dgm:cxn modelId="{A6AC70E4-EB29-46E3-990D-02178BA9E382}" type="presParOf" srcId="{452C4927-3D25-4D8A-BAE4-B5C20098F85B}" destId="{B99D1029-7692-49B0-8174-4F2627619F33}" srcOrd="3" destOrd="0" presId="urn:microsoft.com/office/officeart/2008/layout/VerticalCurvedList"/>
    <dgm:cxn modelId="{8173CAAC-E84F-487B-94FC-F9479F97814E}" type="presParOf" srcId="{3FE21C7A-2D40-4909-9B56-0C0E8DBAA4AE}" destId="{5C82E8A4-CF45-41C8-BC04-44E593A0FF4D}" srcOrd="1" destOrd="0" presId="urn:microsoft.com/office/officeart/2008/layout/VerticalCurvedList"/>
    <dgm:cxn modelId="{CFFD78B1-5873-4EBF-B8F0-1BE777827E75}" type="presParOf" srcId="{3FE21C7A-2D40-4909-9B56-0C0E8DBAA4AE}" destId="{69783675-4716-4A1C-AA45-6DB3FED9745C}" srcOrd="2" destOrd="0" presId="urn:microsoft.com/office/officeart/2008/layout/VerticalCurvedList"/>
    <dgm:cxn modelId="{C669F844-5B7E-45DB-BC5E-6573881A7D76}" type="presParOf" srcId="{69783675-4716-4A1C-AA45-6DB3FED9745C}" destId="{CAB31E07-7C3B-476E-92BE-F2772108A765}" srcOrd="0" destOrd="0" presId="urn:microsoft.com/office/officeart/2008/layout/VerticalCurvedList"/>
    <dgm:cxn modelId="{F6E98657-A9AA-4899-B830-78F9C24CC2E1}" type="presParOf" srcId="{3FE21C7A-2D40-4909-9B56-0C0E8DBAA4AE}" destId="{DF849D10-DD60-47EF-A1AE-9B1176B42B06}" srcOrd="3" destOrd="0" presId="urn:microsoft.com/office/officeart/2008/layout/VerticalCurvedList"/>
    <dgm:cxn modelId="{8E2386D1-506B-4463-8ABF-5755207D2878}" type="presParOf" srcId="{3FE21C7A-2D40-4909-9B56-0C0E8DBAA4AE}" destId="{E3C8B94B-AB06-4DEA-985B-E9D87875ADC6}" srcOrd="4" destOrd="0" presId="urn:microsoft.com/office/officeart/2008/layout/VerticalCurvedList"/>
    <dgm:cxn modelId="{68EAE337-A4CD-4B7A-9C2A-AAE40C338DCA}" type="presParOf" srcId="{E3C8B94B-AB06-4DEA-985B-E9D87875ADC6}" destId="{CAB649FA-A31D-47D4-BD01-5E2717B822AF}" srcOrd="0" destOrd="0" presId="urn:microsoft.com/office/officeart/2008/layout/VerticalCurvedList"/>
    <dgm:cxn modelId="{1409E613-F398-4C3D-B951-73CB8C847F0C}" type="presParOf" srcId="{3FE21C7A-2D40-4909-9B56-0C0E8DBAA4AE}" destId="{E6EEA5C1-6F60-42A2-A7B0-0F91C9E56BB2}" srcOrd="5" destOrd="0" presId="urn:microsoft.com/office/officeart/2008/layout/VerticalCurvedList"/>
    <dgm:cxn modelId="{19F51F54-5822-4A0D-9E0C-9F08A2555345}" type="presParOf" srcId="{3FE21C7A-2D40-4909-9B56-0C0E8DBAA4AE}" destId="{70F954F7-024A-4801-B099-0C4051E2D0EC}" srcOrd="6" destOrd="0" presId="urn:microsoft.com/office/officeart/2008/layout/VerticalCurvedList"/>
    <dgm:cxn modelId="{31FCE7B4-E987-4421-AF92-AA3F85A6E8C9}" type="presParOf" srcId="{70F954F7-024A-4801-B099-0C4051E2D0EC}" destId="{CF133F04-9A77-43B1-999D-3C172906C080}" srcOrd="0" destOrd="0" presId="urn:microsoft.com/office/officeart/2008/layout/VerticalCurvedList"/>
    <dgm:cxn modelId="{260B16B3-B5ED-4BC9-8F8E-7B15D10CCDBA}" type="presParOf" srcId="{3FE21C7A-2D40-4909-9B56-0C0E8DBAA4AE}" destId="{8377D049-F71A-4197-8715-C4A4C772A312}" srcOrd="7" destOrd="0" presId="urn:microsoft.com/office/officeart/2008/layout/VerticalCurvedList"/>
    <dgm:cxn modelId="{4723172B-5D39-4E4E-8CF1-6360ACC5E2B5}" type="presParOf" srcId="{3FE21C7A-2D40-4909-9B56-0C0E8DBAA4AE}" destId="{265129A2-5EC6-42CE-A8DE-2F15D4578F61}" srcOrd="8" destOrd="0" presId="urn:microsoft.com/office/officeart/2008/layout/VerticalCurvedList"/>
    <dgm:cxn modelId="{89496085-2511-4A71-B4F7-B5FFB574DB64}" type="presParOf" srcId="{265129A2-5EC6-42CE-A8DE-2F15D4578F61}" destId="{CD9A6AB9-A98B-4026-A56A-ABDCB574D747}" srcOrd="0" destOrd="0" presId="urn:microsoft.com/office/officeart/2008/layout/VerticalCurvedList"/>
    <dgm:cxn modelId="{5770FA1D-1443-4FF6-9A6D-27C80CA7B509}" type="presParOf" srcId="{3FE21C7A-2D40-4909-9B56-0C0E8DBAA4AE}" destId="{DC04B0B0-1EF3-4BE9-A197-51F8E79A531D}" srcOrd="9" destOrd="0" presId="urn:microsoft.com/office/officeart/2008/layout/VerticalCurvedList"/>
    <dgm:cxn modelId="{10ACE566-E04C-4877-9FE3-D890AD0997CB}" type="presParOf" srcId="{3FE21C7A-2D40-4909-9B56-0C0E8DBAA4AE}" destId="{72C09544-01A2-4837-B9F7-706AF561A1AD}" srcOrd="10" destOrd="0" presId="urn:microsoft.com/office/officeart/2008/layout/VerticalCurvedList"/>
    <dgm:cxn modelId="{D5759364-9A81-4911-A43E-801D4B8FB9CE}" type="presParOf" srcId="{72C09544-01A2-4837-B9F7-706AF561A1AD}" destId="{EDDFBF52-D8D4-498C-BA36-D7033C89EF1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27893B-C722-41D6-B9BC-45182B6251C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415CBD-EAED-4A95-AFA5-1523B2615053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</a:rPr>
            <a:t>В течение последнего месяца действия социального контракта подготавливается заключение об оценке выполнения мероприятий программы социальной адаптации или о целесообразности продления срока действия социального контракта не более чем на половину срока ранее заключенного социального контракта</a:t>
          </a:r>
          <a:endParaRPr lang="ru-RU" sz="1600" b="1" dirty="0">
            <a:solidFill>
              <a:schemeClr val="tx1"/>
            </a:solidFill>
          </a:endParaRPr>
        </a:p>
      </dgm:t>
    </dgm:pt>
    <dgm:pt modelId="{94509D7A-E141-4132-9750-CC3F29BE0D9B}" type="parTrans" cxnId="{A67296A2-6076-42FF-870E-8054B2E43962}">
      <dgm:prSet/>
      <dgm:spPr/>
      <dgm:t>
        <a:bodyPr/>
        <a:lstStyle/>
        <a:p>
          <a:endParaRPr lang="ru-RU"/>
        </a:p>
      </dgm:t>
    </dgm:pt>
    <dgm:pt modelId="{39A0436F-94C4-4DEC-9D7E-268ED8421D89}" type="sibTrans" cxnId="{A67296A2-6076-42FF-870E-8054B2E43962}">
      <dgm:prSet/>
      <dgm:spPr/>
      <dgm:t>
        <a:bodyPr/>
        <a:lstStyle/>
        <a:p>
          <a:endParaRPr lang="ru-RU"/>
        </a:p>
      </dgm:t>
    </dgm:pt>
    <dgm:pt modelId="{E7C78976-1B8D-4B71-AC06-7C00C6BA5FB1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</a:rPr>
            <a:t>В течение 4-го месяца после месяца окончания срока действия социального контракта готовится отчет об оценке эффективности реализации социального контракта</a:t>
          </a:r>
          <a:endParaRPr lang="ru-RU" sz="1600" b="1" dirty="0">
            <a:solidFill>
              <a:schemeClr val="tx1"/>
            </a:solidFill>
          </a:endParaRPr>
        </a:p>
      </dgm:t>
    </dgm:pt>
    <dgm:pt modelId="{53A376C4-122E-45A5-B2B8-BB12D109EF04}" type="parTrans" cxnId="{0928B83E-DE82-48FA-B33D-01C9372C6590}">
      <dgm:prSet/>
      <dgm:spPr/>
      <dgm:t>
        <a:bodyPr/>
        <a:lstStyle/>
        <a:p>
          <a:endParaRPr lang="ru-RU"/>
        </a:p>
      </dgm:t>
    </dgm:pt>
    <dgm:pt modelId="{818A698C-77A6-43FB-8EF4-7AA24B1AA72E}" type="sibTrans" cxnId="{0928B83E-DE82-48FA-B33D-01C9372C6590}">
      <dgm:prSet/>
      <dgm:spPr/>
      <dgm:t>
        <a:bodyPr/>
        <a:lstStyle/>
        <a:p>
          <a:endParaRPr lang="ru-RU"/>
        </a:p>
      </dgm:t>
    </dgm:pt>
    <dgm:pt modelId="{21B33C95-70B5-484A-95DD-E00CF935FBD2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</a:rPr>
            <a:t>Ежемесячно до 5 числа месяца, следующего за отчетным, направляется отчет в департамент социальной защиты и труда Белгородской области</a:t>
          </a:r>
          <a:endParaRPr lang="ru-RU" sz="1600" b="1" dirty="0">
            <a:solidFill>
              <a:schemeClr val="tx1"/>
            </a:solidFill>
          </a:endParaRPr>
        </a:p>
      </dgm:t>
    </dgm:pt>
    <dgm:pt modelId="{C564FD98-EE90-44CF-92B7-80E07C9ABC64}" type="parTrans" cxnId="{0053CDD6-BAEC-461E-9A74-96188E8C0598}">
      <dgm:prSet/>
      <dgm:spPr/>
      <dgm:t>
        <a:bodyPr/>
        <a:lstStyle/>
        <a:p>
          <a:endParaRPr lang="ru-RU"/>
        </a:p>
      </dgm:t>
    </dgm:pt>
    <dgm:pt modelId="{FEBF06B5-7E05-4657-9A10-BB6486FFAD5C}" type="sibTrans" cxnId="{0053CDD6-BAEC-461E-9A74-96188E8C0598}">
      <dgm:prSet/>
      <dgm:spPr/>
      <dgm:t>
        <a:bodyPr/>
        <a:lstStyle/>
        <a:p>
          <a:endParaRPr lang="ru-RU"/>
        </a:p>
      </dgm:t>
    </dgm:pt>
    <dgm:pt modelId="{9E7262B7-6995-4168-8E35-356CFFFB86D9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600" b="1" dirty="0" smtClean="0">
              <a:solidFill>
                <a:schemeClr val="tx1"/>
              </a:solidFill>
            </a:rPr>
            <a:t>Проводится ежемесячный мониторинг условий жизни гражданина (семьи гражданина) </a:t>
          </a:r>
          <a:r>
            <a:rPr lang="ru-RU" sz="1600" b="1" smtClean="0">
              <a:solidFill>
                <a:schemeClr val="tx1"/>
              </a:solidFill>
            </a:rPr>
            <a:t>в течении </a:t>
          </a:r>
          <a:r>
            <a:rPr lang="ru-RU" sz="1600" b="1" dirty="0" smtClean="0">
              <a:solidFill>
                <a:schemeClr val="tx1"/>
              </a:solidFill>
            </a:rPr>
            <a:t>12 месяцев со дня окончания действия социального контракта</a:t>
          </a:r>
          <a:endParaRPr lang="ru-RU" sz="1600" b="1" dirty="0">
            <a:solidFill>
              <a:schemeClr val="tx1"/>
            </a:solidFill>
          </a:endParaRPr>
        </a:p>
      </dgm:t>
    </dgm:pt>
    <dgm:pt modelId="{010C46D2-0E48-4CF9-9F10-877DBF572B01}" type="parTrans" cxnId="{B2AA0309-635F-4BB9-9CB0-0C0C039EBDB1}">
      <dgm:prSet/>
      <dgm:spPr/>
      <dgm:t>
        <a:bodyPr/>
        <a:lstStyle/>
        <a:p>
          <a:endParaRPr lang="ru-RU"/>
        </a:p>
      </dgm:t>
    </dgm:pt>
    <dgm:pt modelId="{68AD233D-547F-45D1-A07D-86429E234B19}" type="sibTrans" cxnId="{B2AA0309-635F-4BB9-9CB0-0C0C039EBDB1}">
      <dgm:prSet/>
      <dgm:spPr/>
      <dgm:t>
        <a:bodyPr/>
        <a:lstStyle/>
        <a:p>
          <a:endParaRPr lang="ru-RU"/>
        </a:p>
      </dgm:t>
    </dgm:pt>
    <dgm:pt modelId="{92A37D7B-3DE9-444E-B244-0ACA71D7A689}" type="pres">
      <dgm:prSet presAssocID="{AE27893B-C722-41D6-B9BC-45182B6251C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A7DD23-41FE-4AE2-BD72-707BDC4AC407}" type="pres">
      <dgm:prSet presAssocID="{76415CBD-EAED-4A95-AFA5-1523B2615053}" presName="parentLin" presStyleCnt="0"/>
      <dgm:spPr/>
    </dgm:pt>
    <dgm:pt modelId="{985943C8-1E17-4E0E-8B3D-9ECC17901A90}" type="pres">
      <dgm:prSet presAssocID="{76415CBD-EAED-4A95-AFA5-1523B2615053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168EB01-62C7-45E9-BD83-C5DDF065902E}" type="pres">
      <dgm:prSet presAssocID="{76415CBD-EAED-4A95-AFA5-1523B2615053}" presName="parentText" presStyleLbl="node1" presStyleIdx="0" presStyleCnt="4" custScaleX="149730" custScaleY="178797" custLinFactNeighborX="-15597" custLinFactNeighborY="4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384D0-A032-4ADE-B5D0-A1FE9243E9D5}" type="pres">
      <dgm:prSet presAssocID="{76415CBD-EAED-4A95-AFA5-1523B2615053}" presName="negativeSpace" presStyleCnt="0"/>
      <dgm:spPr/>
    </dgm:pt>
    <dgm:pt modelId="{BF646956-6F0D-4329-8F4E-AEB71BE7E343}" type="pres">
      <dgm:prSet presAssocID="{76415CBD-EAED-4A95-AFA5-1523B2615053}" presName="childText" presStyleLbl="conFgAcc1" presStyleIdx="0" presStyleCnt="4">
        <dgm:presLayoutVars>
          <dgm:bulletEnabled val="1"/>
        </dgm:presLayoutVars>
      </dgm:prSet>
      <dgm:spPr/>
    </dgm:pt>
    <dgm:pt modelId="{BBF7B2FB-3CD6-42E5-9061-1BFF0895E468}" type="pres">
      <dgm:prSet presAssocID="{39A0436F-94C4-4DEC-9D7E-268ED8421D89}" presName="spaceBetweenRectangles" presStyleCnt="0"/>
      <dgm:spPr/>
    </dgm:pt>
    <dgm:pt modelId="{24A70ED7-D1AD-406F-8FDD-E7603C7F5CA5}" type="pres">
      <dgm:prSet presAssocID="{E7C78976-1B8D-4B71-AC06-7C00C6BA5FB1}" presName="parentLin" presStyleCnt="0"/>
      <dgm:spPr/>
    </dgm:pt>
    <dgm:pt modelId="{D611C9CF-6586-47D8-B8E4-26AD5E20670C}" type="pres">
      <dgm:prSet presAssocID="{E7C78976-1B8D-4B71-AC06-7C00C6BA5FB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DD58B6C8-05AF-4E4F-92AA-EA491459775F}" type="pres">
      <dgm:prSet presAssocID="{E7C78976-1B8D-4B71-AC06-7C00C6BA5FB1}" presName="parentText" presStyleLbl="node1" presStyleIdx="1" presStyleCnt="4" custScaleX="135360" custScaleY="131348" custLinFactNeighborX="2041" custLinFactNeighborY="-12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6E375E-B34F-4F90-B362-712BEEEF160C}" type="pres">
      <dgm:prSet presAssocID="{E7C78976-1B8D-4B71-AC06-7C00C6BA5FB1}" presName="negativeSpace" presStyleCnt="0"/>
      <dgm:spPr/>
    </dgm:pt>
    <dgm:pt modelId="{0EA982C3-A70E-4170-A826-D466567B3993}" type="pres">
      <dgm:prSet presAssocID="{E7C78976-1B8D-4B71-AC06-7C00C6BA5FB1}" presName="childText" presStyleLbl="conFgAcc1" presStyleIdx="1" presStyleCnt="4" custLinFactNeighborY="37181">
        <dgm:presLayoutVars>
          <dgm:bulletEnabled val="1"/>
        </dgm:presLayoutVars>
      </dgm:prSet>
      <dgm:spPr/>
    </dgm:pt>
    <dgm:pt modelId="{44F1DE83-0316-4C47-8A47-5A50571827AD}" type="pres">
      <dgm:prSet presAssocID="{818A698C-77A6-43FB-8EF4-7AA24B1AA72E}" presName="spaceBetweenRectangles" presStyleCnt="0"/>
      <dgm:spPr/>
    </dgm:pt>
    <dgm:pt modelId="{57B6D308-C186-471C-9F0B-B33C69F2C2C6}" type="pres">
      <dgm:prSet presAssocID="{21B33C95-70B5-484A-95DD-E00CF935FBD2}" presName="parentLin" presStyleCnt="0"/>
      <dgm:spPr/>
    </dgm:pt>
    <dgm:pt modelId="{20B158C7-0D62-4DBB-8B95-11119C13718D}" type="pres">
      <dgm:prSet presAssocID="{21B33C95-70B5-484A-95DD-E00CF935FBD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704E953-CFB3-4076-AD23-439CA77996DF}" type="pres">
      <dgm:prSet presAssocID="{21B33C95-70B5-484A-95DD-E00CF935FBD2}" presName="parentText" presStyleLbl="node1" presStyleIdx="2" presStyleCnt="4" custScaleX="132735" custLinFactNeighborX="7486" custLinFactNeighborY="36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6A7708-B622-46CF-B4EF-22CC831520E5}" type="pres">
      <dgm:prSet presAssocID="{21B33C95-70B5-484A-95DD-E00CF935FBD2}" presName="negativeSpace" presStyleCnt="0"/>
      <dgm:spPr/>
    </dgm:pt>
    <dgm:pt modelId="{1B9B219E-549F-491B-A4DB-150C206141CC}" type="pres">
      <dgm:prSet presAssocID="{21B33C95-70B5-484A-95DD-E00CF935FBD2}" presName="childText" presStyleLbl="conFgAcc1" presStyleIdx="2" presStyleCnt="4">
        <dgm:presLayoutVars>
          <dgm:bulletEnabled val="1"/>
        </dgm:presLayoutVars>
      </dgm:prSet>
      <dgm:spPr/>
    </dgm:pt>
    <dgm:pt modelId="{F158AC68-5531-4B08-ACF8-2F9954CB90AE}" type="pres">
      <dgm:prSet presAssocID="{FEBF06B5-7E05-4657-9A10-BB6486FFAD5C}" presName="spaceBetweenRectangles" presStyleCnt="0"/>
      <dgm:spPr/>
    </dgm:pt>
    <dgm:pt modelId="{F2F2146C-BD83-4FF3-9E0B-2BCBB18BA191}" type="pres">
      <dgm:prSet presAssocID="{9E7262B7-6995-4168-8E35-356CFFFB86D9}" presName="parentLin" presStyleCnt="0"/>
      <dgm:spPr/>
    </dgm:pt>
    <dgm:pt modelId="{442B0FEB-8B9E-4DEE-BA11-ACBD75443C3C}" type="pres">
      <dgm:prSet presAssocID="{9E7262B7-6995-4168-8E35-356CFFFB86D9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0E45A6E2-1487-421E-A520-EE37AE7A71BE}" type="pres">
      <dgm:prSet presAssocID="{9E7262B7-6995-4168-8E35-356CFFFB86D9}" presName="parentText" presStyleLbl="node1" presStyleIdx="3" presStyleCnt="4" custScaleX="131465" custScaleY="117174" custLinFactNeighborX="3479" custLinFactNeighborY="9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81DFE2-FC60-459E-9099-10A83A82E141}" type="pres">
      <dgm:prSet presAssocID="{9E7262B7-6995-4168-8E35-356CFFFB86D9}" presName="negativeSpace" presStyleCnt="0"/>
      <dgm:spPr/>
    </dgm:pt>
    <dgm:pt modelId="{A4263573-9FAC-4B0E-8C2C-0E58C0143F75}" type="pres">
      <dgm:prSet presAssocID="{9E7262B7-6995-4168-8E35-356CFFFB86D9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0053CDD6-BAEC-461E-9A74-96188E8C0598}" srcId="{AE27893B-C722-41D6-B9BC-45182B6251C5}" destId="{21B33C95-70B5-484A-95DD-E00CF935FBD2}" srcOrd="2" destOrd="0" parTransId="{C564FD98-EE90-44CF-92B7-80E07C9ABC64}" sibTransId="{FEBF06B5-7E05-4657-9A10-BB6486FFAD5C}"/>
    <dgm:cxn modelId="{3EAE5745-3227-4687-A113-1EFF9568130D}" type="presOf" srcId="{E7C78976-1B8D-4B71-AC06-7C00C6BA5FB1}" destId="{D611C9CF-6586-47D8-B8E4-26AD5E20670C}" srcOrd="0" destOrd="0" presId="urn:microsoft.com/office/officeart/2005/8/layout/list1"/>
    <dgm:cxn modelId="{74868825-4158-4A5F-9414-10BD2076AF49}" type="presOf" srcId="{E7C78976-1B8D-4B71-AC06-7C00C6BA5FB1}" destId="{DD58B6C8-05AF-4E4F-92AA-EA491459775F}" srcOrd="1" destOrd="0" presId="urn:microsoft.com/office/officeart/2005/8/layout/list1"/>
    <dgm:cxn modelId="{67C05FB4-0DA9-43FA-BD7E-F4243997BDA4}" type="presOf" srcId="{9E7262B7-6995-4168-8E35-356CFFFB86D9}" destId="{0E45A6E2-1487-421E-A520-EE37AE7A71BE}" srcOrd="1" destOrd="0" presId="urn:microsoft.com/office/officeart/2005/8/layout/list1"/>
    <dgm:cxn modelId="{A67296A2-6076-42FF-870E-8054B2E43962}" srcId="{AE27893B-C722-41D6-B9BC-45182B6251C5}" destId="{76415CBD-EAED-4A95-AFA5-1523B2615053}" srcOrd="0" destOrd="0" parTransId="{94509D7A-E141-4132-9750-CC3F29BE0D9B}" sibTransId="{39A0436F-94C4-4DEC-9D7E-268ED8421D89}"/>
    <dgm:cxn modelId="{A6C80889-961B-4E58-AAFF-90A0AEA3BB34}" type="presOf" srcId="{21B33C95-70B5-484A-95DD-E00CF935FBD2}" destId="{1704E953-CFB3-4076-AD23-439CA77996DF}" srcOrd="1" destOrd="0" presId="urn:microsoft.com/office/officeart/2005/8/layout/list1"/>
    <dgm:cxn modelId="{2E94DD45-FDBD-4C2F-AC2D-6EEA3A10C578}" type="presOf" srcId="{AE27893B-C722-41D6-B9BC-45182B6251C5}" destId="{92A37D7B-3DE9-444E-B244-0ACA71D7A689}" srcOrd="0" destOrd="0" presId="urn:microsoft.com/office/officeart/2005/8/layout/list1"/>
    <dgm:cxn modelId="{28C46BA6-FFDB-4C4E-8B9A-056F97DCD825}" type="presOf" srcId="{76415CBD-EAED-4A95-AFA5-1523B2615053}" destId="{8168EB01-62C7-45E9-BD83-C5DDF065902E}" srcOrd="1" destOrd="0" presId="urn:microsoft.com/office/officeart/2005/8/layout/list1"/>
    <dgm:cxn modelId="{5F732510-727B-4F80-939D-AAC178A03607}" type="presOf" srcId="{76415CBD-EAED-4A95-AFA5-1523B2615053}" destId="{985943C8-1E17-4E0E-8B3D-9ECC17901A90}" srcOrd="0" destOrd="0" presId="urn:microsoft.com/office/officeart/2005/8/layout/list1"/>
    <dgm:cxn modelId="{D0F6E12B-A945-4227-8AA7-FF92028671F4}" type="presOf" srcId="{21B33C95-70B5-484A-95DD-E00CF935FBD2}" destId="{20B158C7-0D62-4DBB-8B95-11119C13718D}" srcOrd="0" destOrd="0" presId="urn:microsoft.com/office/officeart/2005/8/layout/list1"/>
    <dgm:cxn modelId="{3858B43A-F233-4B77-ACB7-11CD25AF6700}" type="presOf" srcId="{9E7262B7-6995-4168-8E35-356CFFFB86D9}" destId="{442B0FEB-8B9E-4DEE-BA11-ACBD75443C3C}" srcOrd="0" destOrd="0" presId="urn:microsoft.com/office/officeart/2005/8/layout/list1"/>
    <dgm:cxn modelId="{B2AA0309-635F-4BB9-9CB0-0C0C039EBDB1}" srcId="{AE27893B-C722-41D6-B9BC-45182B6251C5}" destId="{9E7262B7-6995-4168-8E35-356CFFFB86D9}" srcOrd="3" destOrd="0" parTransId="{010C46D2-0E48-4CF9-9F10-877DBF572B01}" sibTransId="{68AD233D-547F-45D1-A07D-86429E234B19}"/>
    <dgm:cxn modelId="{0928B83E-DE82-48FA-B33D-01C9372C6590}" srcId="{AE27893B-C722-41D6-B9BC-45182B6251C5}" destId="{E7C78976-1B8D-4B71-AC06-7C00C6BA5FB1}" srcOrd="1" destOrd="0" parTransId="{53A376C4-122E-45A5-B2B8-BB12D109EF04}" sibTransId="{818A698C-77A6-43FB-8EF4-7AA24B1AA72E}"/>
    <dgm:cxn modelId="{DAF74285-8509-4E2D-A8C6-A0CA572540A7}" type="presParOf" srcId="{92A37D7B-3DE9-444E-B244-0ACA71D7A689}" destId="{55A7DD23-41FE-4AE2-BD72-707BDC4AC407}" srcOrd="0" destOrd="0" presId="urn:microsoft.com/office/officeart/2005/8/layout/list1"/>
    <dgm:cxn modelId="{F0F2D3BE-A1DA-4DF3-8443-452FE9A204D6}" type="presParOf" srcId="{55A7DD23-41FE-4AE2-BD72-707BDC4AC407}" destId="{985943C8-1E17-4E0E-8B3D-9ECC17901A90}" srcOrd="0" destOrd="0" presId="urn:microsoft.com/office/officeart/2005/8/layout/list1"/>
    <dgm:cxn modelId="{782B4F97-3247-4E0F-B7C1-5725CA8DB21A}" type="presParOf" srcId="{55A7DD23-41FE-4AE2-BD72-707BDC4AC407}" destId="{8168EB01-62C7-45E9-BD83-C5DDF065902E}" srcOrd="1" destOrd="0" presId="urn:microsoft.com/office/officeart/2005/8/layout/list1"/>
    <dgm:cxn modelId="{35AE4DF9-8FE4-44A4-ACF2-002BEC87D64C}" type="presParOf" srcId="{92A37D7B-3DE9-444E-B244-0ACA71D7A689}" destId="{193384D0-A032-4ADE-B5D0-A1FE9243E9D5}" srcOrd="1" destOrd="0" presId="urn:microsoft.com/office/officeart/2005/8/layout/list1"/>
    <dgm:cxn modelId="{6F758A8C-3B3D-4A5E-A693-9C7C2EE0FA62}" type="presParOf" srcId="{92A37D7B-3DE9-444E-B244-0ACA71D7A689}" destId="{BF646956-6F0D-4329-8F4E-AEB71BE7E343}" srcOrd="2" destOrd="0" presId="urn:microsoft.com/office/officeart/2005/8/layout/list1"/>
    <dgm:cxn modelId="{5D266713-909D-4CCE-984A-EC1C08AF4586}" type="presParOf" srcId="{92A37D7B-3DE9-444E-B244-0ACA71D7A689}" destId="{BBF7B2FB-3CD6-42E5-9061-1BFF0895E468}" srcOrd="3" destOrd="0" presId="urn:microsoft.com/office/officeart/2005/8/layout/list1"/>
    <dgm:cxn modelId="{97B9197A-624C-43A1-8656-5CEBDEC31197}" type="presParOf" srcId="{92A37D7B-3DE9-444E-B244-0ACA71D7A689}" destId="{24A70ED7-D1AD-406F-8FDD-E7603C7F5CA5}" srcOrd="4" destOrd="0" presId="urn:microsoft.com/office/officeart/2005/8/layout/list1"/>
    <dgm:cxn modelId="{1280656F-96DF-4BAC-81A8-2F84C88536F4}" type="presParOf" srcId="{24A70ED7-D1AD-406F-8FDD-E7603C7F5CA5}" destId="{D611C9CF-6586-47D8-B8E4-26AD5E20670C}" srcOrd="0" destOrd="0" presId="urn:microsoft.com/office/officeart/2005/8/layout/list1"/>
    <dgm:cxn modelId="{7A60828F-D0C6-4F32-B95A-2F43028B0007}" type="presParOf" srcId="{24A70ED7-D1AD-406F-8FDD-E7603C7F5CA5}" destId="{DD58B6C8-05AF-4E4F-92AA-EA491459775F}" srcOrd="1" destOrd="0" presId="urn:microsoft.com/office/officeart/2005/8/layout/list1"/>
    <dgm:cxn modelId="{684092B3-5353-4C74-B312-1BAD9B3485CE}" type="presParOf" srcId="{92A37D7B-3DE9-444E-B244-0ACA71D7A689}" destId="{C06E375E-B34F-4F90-B362-712BEEEF160C}" srcOrd="5" destOrd="0" presId="urn:microsoft.com/office/officeart/2005/8/layout/list1"/>
    <dgm:cxn modelId="{37E1F314-1AEF-43EE-83A7-70CE786AE5BC}" type="presParOf" srcId="{92A37D7B-3DE9-444E-B244-0ACA71D7A689}" destId="{0EA982C3-A70E-4170-A826-D466567B3993}" srcOrd="6" destOrd="0" presId="urn:microsoft.com/office/officeart/2005/8/layout/list1"/>
    <dgm:cxn modelId="{B16687AF-83C3-4782-970D-CF656A000E7E}" type="presParOf" srcId="{92A37D7B-3DE9-444E-B244-0ACA71D7A689}" destId="{44F1DE83-0316-4C47-8A47-5A50571827AD}" srcOrd="7" destOrd="0" presId="urn:microsoft.com/office/officeart/2005/8/layout/list1"/>
    <dgm:cxn modelId="{4D6CEC46-0B5B-4253-BB1D-69A20A8A8842}" type="presParOf" srcId="{92A37D7B-3DE9-444E-B244-0ACA71D7A689}" destId="{57B6D308-C186-471C-9F0B-B33C69F2C2C6}" srcOrd="8" destOrd="0" presId="urn:microsoft.com/office/officeart/2005/8/layout/list1"/>
    <dgm:cxn modelId="{271CD1E8-5844-4515-8E33-7F3F501A0CFB}" type="presParOf" srcId="{57B6D308-C186-471C-9F0B-B33C69F2C2C6}" destId="{20B158C7-0D62-4DBB-8B95-11119C13718D}" srcOrd="0" destOrd="0" presId="urn:microsoft.com/office/officeart/2005/8/layout/list1"/>
    <dgm:cxn modelId="{2D3B2CB4-89E2-452C-9E8D-5BF0114DF4B0}" type="presParOf" srcId="{57B6D308-C186-471C-9F0B-B33C69F2C2C6}" destId="{1704E953-CFB3-4076-AD23-439CA77996DF}" srcOrd="1" destOrd="0" presId="urn:microsoft.com/office/officeart/2005/8/layout/list1"/>
    <dgm:cxn modelId="{1A0B4DB1-D53C-4254-8FCC-82AE5B7A4FCB}" type="presParOf" srcId="{92A37D7B-3DE9-444E-B244-0ACA71D7A689}" destId="{B46A7708-B622-46CF-B4EF-22CC831520E5}" srcOrd="9" destOrd="0" presId="urn:microsoft.com/office/officeart/2005/8/layout/list1"/>
    <dgm:cxn modelId="{9FE97D53-04AB-4F5A-8A72-F8BEC953F5B0}" type="presParOf" srcId="{92A37D7B-3DE9-444E-B244-0ACA71D7A689}" destId="{1B9B219E-549F-491B-A4DB-150C206141CC}" srcOrd="10" destOrd="0" presId="urn:microsoft.com/office/officeart/2005/8/layout/list1"/>
    <dgm:cxn modelId="{D1E4A648-DF3D-4469-9CBB-469B07131AD4}" type="presParOf" srcId="{92A37D7B-3DE9-444E-B244-0ACA71D7A689}" destId="{F158AC68-5531-4B08-ACF8-2F9954CB90AE}" srcOrd="11" destOrd="0" presId="urn:microsoft.com/office/officeart/2005/8/layout/list1"/>
    <dgm:cxn modelId="{8A498279-8807-4EAF-B6A5-1268AE2F1954}" type="presParOf" srcId="{92A37D7B-3DE9-444E-B244-0ACA71D7A689}" destId="{F2F2146C-BD83-4FF3-9E0B-2BCBB18BA191}" srcOrd="12" destOrd="0" presId="urn:microsoft.com/office/officeart/2005/8/layout/list1"/>
    <dgm:cxn modelId="{4B6C26BE-B0F9-41D3-9D06-47CB68D5F8A3}" type="presParOf" srcId="{F2F2146C-BD83-4FF3-9E0B-2BCBB18BA191}" destId="{442B0FEB-8B9E-4DEE-BA11-ACBD75443C3C}" srcOrd="0" destOrd="0" presId="urn:microsoft.com/office/officeart/2005/8/layout/list1"/>
    <dgm:cxn modelId="{F7DE9A1D-B173-46CA-ADDF-BB728102AF8D}" type="presParOf" srcId="{F2F2146C-BD83-4FF3-9E0B-2BCBB18BA191}" destId="{0E45A6E2-1487-421E-A520-EE37AE7A71BE}" srcOrd="1" destOrd="0" presId="urn:microsoft.com/office/officeart/2005/8/layout/list1"/>
    <dgm:cxn modelId="{48F2332F-1DE5-470B-BD48-DF58EC265FF4}" type="presParOf" srcId="{92A37D7B-3DE9-444E-B244-0ACA71D7A689}" destId="{C781DFE2-FC60-459E-9099-10A83A82E141}" srcOrd="13" destOrd="0" presId="urn:microsoft.com/office/officeart/2005/8/layout/list1"/>
    <dgm:cxn modelId="{A2B8A5CA-BC80-4944-B77C-7613767728F7}" type="presParOf" srcId="{92A37D7B-3DE9-444E-B244-0ACA71D7A689}" destId="{A4263573-9FAC-4B0E-8C2C-0E58C0143F7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A489FA-4995-4D02-B870-1C931D158F6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1F67C7-5DF7-4E0C-A12D-9D891BB78A6E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Управление социальной защиты населения администрации </a:t>
          </a:r>
          <a:r>
            <a:rPr lang="ru-RU" sz="1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Шебекинского</a:t>
          </a:r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городского округа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5A5FA84-6B66-461D-AD3B-20C21A81BC01}" type="parTrans" cxnId="{33D22DED-63F6-4F16-B654-D4C47D244EC3}">
      <dgm:prSet/>
      <dgm:spPr/>
      <dgm:t>
        <a:bodyPr/>
        <a:lstStyle/>
        <a:p>
          <a:endParaRPr lang="ru-RU"/>
        </a:p>
      </dgm:t>
    </dgm:pt>
    <dgm:pt modelId="{A4748FBA-24C2-4380-AA52-2B4FC52C9160}" type="sibTrans" cxnId="{33D22DED-63F6-4F16-B654-D4C47D244EC3}">
      <dgm:prSet/>
      <dgm:spPr/>
      <dgm:t>
        <a:bodyPr/>
        <a:lstStyle/>
        <a:p>
          <a:endParaRPr lang="ru-RU"/>
        </a:p>
      </dgm:t>
    </dgm:pt>
    <dgm:pt modelId="{B4A75AEC-5D2E-4D18-B9BA-30AF1431DCC2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Комитет АПК и природопользования администрации </a:t>
          </a:r>
          <a:r>
            <a:rPr lang="ru-RU" sz="1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Шебекинского</a:t>
          </a:r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городского округа</a:t>
          </a:r>
        </a:p>
        <a:p>
          <a:pPr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5866DE-1D59-4ED6-8ABA-DDC11EE33C63}" type="parTrans" cxnId="{501D7CA8-131A-40D2-AD51-61D19B7F2E75}">
      <dgm:prSet/>
      <dgm:spPr/>
      <dgm:t>
        <a:bodyPr/>
        <a:lstStyle/>
        <a:p>
          <a:endParaRPr lang="ru-RU"/>
        </a:p>
      </dgm:t>
    </dgm:pt>
    <dgm:pt modelId="{3384CBA5-87E9-40EB-B3B4-0F1F7C5EB0A0}" type="sibTrans" cxnId="{501D7CA8-131A-40D2-AD51-61D19B7F2E75}">
      <dgm:prSet/>
      <dgm:spPr/>
      <dgm:t>
        <a:bodyPr/>
        <a:lstStyle/>
        <a:p>
          <a:endParaRPr lang="ru-RU"/>
        </a:p>
      </dgm:t>
    </dgm:pt>
    <dgm:pt modelId="{15E12278-4EC6-45AF-8040-A88F8AE9FDD5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Комитет экономического развития администрации </a:t>
          </a:r>
          <a:r>
            <a:rPr lang="ru-RU" sz="1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Шебекинского</a:t>
          </a:r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городского округа</a:t>
          </a:r>
        </a:p>
      </dgm:t>
    </dgm:pt>
    <dgm:pt modelId="{04409F5E-82D7-4C55-BF90-251EE4610CFC}" type="parTrans" cxnId="{507914BA-3143-4D78-A3A8-AE4505145B29}">
      <dgm:prSet/>
      <dgm:spPr/>
      <dgm:t>
        <a:bodyPr/>
        <a:lstStyle/>
        <a:p>
          <a:endParaRPr lang="ru-RU"/>
        </a:p>
      </dgm:t>
    </dgm:pt>
    <dgm:pt modelId="{AD976945-3A98-447A-B4DE-35E3352B3063}" type="sibTrans" cxnId="{507914BA-3143-4D78-A3A8-AE4505145B29}">
      <dgm:prSet/>
      <dgm:spPr/>
      <dgm:t>
        <a:bodyPr/>
        <a:lstStyle/>
        <a:p>
          <a:endParaRPr lang="ru-RU"/>
        </a:p>
      </dgm:t>
    </dgm:pt>
    <dgm:pt modelId="{56FB4587-C8D0-4EF2-815F-1B3C28DC3739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МРИ ФНС №</a:t>
          </a:r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 </a:t>
          </a:r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по Белгородской области  </a:t>
          </a:r>
        </a:p>
      </dgm:t>
    </dgm:pt>
    <dgm:pt modelId="{1FDB43A1-87D3-420C-94FC-1B8FF0D09F28}" type="parTrans" cxnId="{4110567A-1400-4C33-AE9B-A1947270243C}">
      <dgm:prSet/>
      <dgm:spPr/>
      <dgm:t>
        <a:bodyPr/>
        <a:lstStyle/>
        <a:p>
          <a:endParaRPr lang="ru-RU"/>
        </a:p>
      </dgm:t>
    </dgm:pt>
    <dgm:pt modelId="{3818C18B-3E61-4EE5-BD94-CAF5569D2CE8}" type="sibTrans" cxnId="{4110567A-1400-4C33-AE9B-A1947270243C}">
      <dgm:prSet/>
      <dgm:spPr/>
      <dgm:t>
        <a:bodyPr/>
        <a:lstStyle/>
        <a:p>
          <a:endParaRPr lang="ru-RU"/>
        </a:p>
      </dgm:t>
    </dgm:pt>
    <dgm:pt modelId="{34D7E0F2-DF0B-4E62-B72D-59DE4F726A68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ОКУ «</a:t>
          </a:r>
          <a:r>
            <a:rPr lang="ru-RU" sz="1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Шебекинский</a:t>
          </a:r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городской центр занятости населения» </a:t>
          </a:r>
        </a:p>
      </dgm:t>
    </dgm:pt>
    <dgm:pt modelId="{BE6714A4-86AF-4924-9599-70F969E33569}" type="parTrans" cxnId="{416E337F-6201-404C-9230-5B773EBA5E28}">
      <dgm:prSet/>
      <dgm:spPr/>
      <dgm:t>
        <a:bodyPr/>
        <a:lstStyle/>
        <a:p>
          <a:endParaRPr lang="ru-RU"/>
        </a:p>
      </dgm:t>
    </dgm:pt>
    <dgm:pt modelId="{8B2E8D79-0AD0-4B08-93A1-F1C226025206}" type="sibTrans" cxnId="{416E337F-6201-404C-9230-5B773EBA5E28}">
      <dgm:prSet/>
      <dgm:spPr/>
      <dgm:t>
        <a:bodyPr/>
        <a:lstStyle/>
        <a:p>
          <a:endParaRPr lang="ru-RU"/>
        </a:p>
      </dgm:t>
    </dgm:pt>
    <dgm:pt modelId="{7B136822-9768-4927-BEE9-9877B4916152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Территориальные администрации </a:t>
          </a:r>
          <a:r>
            <a:rPr lang="ru-RU" sz="1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администрации</a:t>
          </a:r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Шебекинского</a:t>
          </a:r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городского округа </a:t>
          </a:r>
        </a:p>
      </dgm:t>
    </dgm:pt>
    <dgm:pt modelId="{A6550B5E-394A-4A01-89A0-4EB822324231}" type="parTrans" cxnId="{0A267A02-A345-4ED1-807E-2CE7F97A5147}">
      <dgm:prSet/>
      <dgm:spPr/>
      <dgm:t>
        <a:bodyPr/>
        <a:lstStyle/>
        <a:p>
          <a:endParaRPr lang="ru-RU"/>
        </a:p>
      </dgm:t>
    </dgm:pt>
    <dgm:pt modelId="{9440163F-84A9-4379-BF54-296854566C3D}" type="sibTrans" cxnId="{0A267A02-A345-4ED1-807E-2CE7F97A5147}">
      <dgm:prSet/>
      <dgm:spPr/>
      <dgm:t>
        <a:bodyPr/>
        <a:lstStyle/>
        <a:p>
          <a:endParaRPr lang="ru-RU"/>
        </a:p>
      </dgm:t>
    </dgm:pt>
    <dgm:pt modelId="{0C9540DC-F862-460E-BABC-8A874F95FD62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Работодатели  </a:t>
          </a:r>
        </a:p>
      </dgm:t>
    </dgm:pt>
    <dgm:pt modelId="{609EB0F0-46B2-4193-91A2-CCDC2AEB055A}" type="parTrans" cxnId="{744A950D-4219-4643-ABEA-EDA607727EF6}">
      <dgm:prSet/>
      <dgm:spPr/>
      <dgm:t>
        <a:bodyPr/>
        <a:lstStyle/>
        <a:p>
          <a:endParaRPr lang="ru-RU"/>
        </a:p>
      </dgm:t>
    </dgm:pt>
    <dgm:pt modelId="{0D3A50DA-0DDA-470C-BD25-56102AD57E0F}" type="sibTrans" cxnId="{744A950D-4219-4643-ABEA-EDA607727EF6}">
      <dgm:prSet/>
      <dgm:spPr/>
      <dgm:t>
        <a:bodyPr/>
        <a:lstStyle/>
        <a:p>
          <a:endParaRPr lang="ru-RU"/>
        </a:p>
      </dgm:t>
    </dgm:pt>
    <dgm:pt modelId="{39C49B3C-6154-4270-A525-D5D7E40FDD44}" type="pres">
      <dgm:prSet presAssocID="{A9A489FA-4995-4D02-B870-1C931D158F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AA4984-9047-4E4D-98AC-045736F317CD}" type="pres">
      <dgm:prSet presAssocID="{BF1F67C7-5DF7-4E0C-A12D-9D891BB78A6E}" presName="parentText" presStyleLbl="node1" presStyleIdx="0" presStyleCnt="7" custScaleY="69409" custLinFactNeighborX="-189" custLinFactNeighborY="-65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9A14C4-5CAD-441D-9F33-F88A9D540117}" type="pres">
      <dgm:prSet presAssocID="{A4748FBA-24C2-4380-AA52-2B4FC52C9160}" presName="spacer" presStyleCnt="0"/>
      <dgm:spPr/>
    </dgm:pt>
    <dgm:pt modelId="{92FE3168-6207-4DDD-8ACB-80747A4B4954}" type="pres">
      <dgm:prSet presAssocID="{B4A75AEC-5D2E-4D18-B9BA-30AF1431DCC2}" presName="parentText" presStyleLbl="node1" presStyleIdx="1" presStyleCnt="7" custScaleX="100690" custScaleY="5613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01D8D-39D3-4F0C-A48F-1E6E3E6B7838}" type="pres">
      <dgm:prSet presAssocID="{3384CBA5-87E9-40EB-B3B4-0F1F7C5EB0A0}" presName="spacer" presStyleCnt="0"/>
      <dgm:spPr/>
    </dgm:pt>
    <dgm:pt modelId="{B680BED2-E2D7-40A7-B947-45097455DA5C}" type="pres">
      <dgm:prSet presAssocID="{15E12278-4EC6-45AF-8040-A88F8AE9FDD5}" presName="parentText" presStyleLbl="node1" presStyleIdx="2" presStyleCnt="7" custScaleY="59462" custLinFactNeighborY="-26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144091-5827-4495-AA4C-75C82D4AAFE3}" type="pres">
      <dgm:prSet presAssocID="{AD976945-3A98-447A-B4DE-35E3352B3063}" presName="spacer" presStyleCnt="0"/>
      <dgm:spPr/>
    </dgm:pt>
    <dgm:pt modelId="{ADF3FD0E-E7FD-45D5-BF87-CCF61E481D59}" type="pres">
      <dgm:prSet presAssocID="{56FB4587-C8D0-4EF2-815F-1B3C28DC3739}" presName="parentText" presStyleLbl="node1" presStyleIdx="3" presStyleCnt="7" custScaleY="61882" custLinFactY="192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FC00F-5365-4CBC-903A-AE31CA949CBD}" type="pres">
      <dgm:prSet presAssocID="{3818C18B-3E61-4EE5-BD94-CAF5569D2CE8}" presName="spacer" presStyleCnt="0"/>
      <dgm:spPr/>
    </dgm:pt>
    <dgm:pt modelId="{4A6E424B-AE24-47DF-B1EF-31D656D0F6F1}" type="pres">
      <dgm:prSet presAssocID="{34D7E0F2-DF0B-4E62-B72D-59DE4F726A68}" presName="parentText" presStyleLbl="node1" presStyleIdx="4" presStyleCnt="7" custScaleY="599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BAC2AB-68F1-4E2C-9295-FF9E85F53B70}" type="pres">
      <dgm:prSet presAssocID="{8B2E8D79-0AD0-4B08-93A1-F1C226025206}" presName="spacer" presStyleCnt="0"/>
      <dgm:spPr/>
    </dgm:pt>
    <dgm:pt modelId="{A7ADB43F-50CE-4F72-B7B8-13C2F40A6DB9}" type="pres">
      <dgm:prSet presAssocID="{7B136822-9768-4927-BEE9-9877B4916152}" presName="parentText" presStyleLbl="node1" presStyleIdx="5" presStyleCnt="7" custScaleY="633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605519-B141-4507-9698-030163578B6B}" type="pres">
      <dgm:prSet presAssocID="{9440163F-84A9-4379-BF54-296854566C3D}" presName="spacer" presStyleCnt="0"/>
      <dgm:spPr/>
    </dgm:pt>
    <dgm:pt modelId="{F5AB42FC-011E-45CE-A997-9FA4B4B1AC3A}" type="pres">
      <dgm:prSet presAssocID="{0C9540DC-F862-460E-BABC-8A874F95FD62}" presName="parentText" presStyleLbl="node1" presStyleIdx="6" presStyleCnt="7" custScaleY="522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267A02-A345-4ED1-807E-2CE7F97A5147}" srcId="{A9A489FA-4995-4D02-B870-1C931D158F60}" destId="{7B136822-9768-4927-BEE9-9877B4916152}" srcOrd="5" destOrd="0" parTransId="{A6550B5E-394A-4A01-89A0-4EB822324231}" sibTransId="{9440163F-84A9-4379-BF54-296854566C3D}"/>
    <dgm:cxn modelId="{11D11E8A-749B-4C52-A679-CAD0495CB6C5}" type="presOf" srcId="{34D7E0F2-DF0B-4E62-B72D-59DE4F726A68}" destId="{4A6E424B-AE24-47DF-B1EF-31D656D0F6F1}" srcOrd="0" destOrd="0" presId="urn:microsoft.com/office/officeart/2005/8/layout/vList2"/>
    <dgm:cxn modelId="{E1078B4D-929B-488F-8A86-991CCB5CAC04}" type="presOf" srcId="{56FB4587-C8D0-4EF2-815F-1B3C28DC3739}" destId="{ADF3FD0E-E7FD-45D5-BF87-CCF61E481D59}" srcOrd="0" destOrd="0" presId="urn:microsoft.com/office/officeart/2005/8/layout/vList2"/>
    <dgm:cxn modelId="{BDA63187-638F-46C5-9F0B-A42DF1995FD5}" type="presOf" srcId="{BF1F67C7-5DF7-4E0C-A12D-9D891BB78A6E}" destId="{BAAA4984-9047-4E4D-98AC-045736F317CD}" srcOrd="0" destOrd="0" presId="urn:microsoft.com/office/officeart/2005/8/layout/vList2"/>
    <dgm:cxn modelId="{4110567A-1400-4C33-AE9B-A1947270243C}" srcId="{A9A489FA-4995-4D02-B870-1C931D158F60}" destId="{56FB4587-C8D0-4EF2-815F-1B3C28DC3739}" srcOrd="3" destOrd="0" parTransId="{1FDB43A1-87D3-420C-94FC-1B8FF0D09F28}" sibTransId="{3818C18B-3E61-4EE5-BD94-CAF5569D2CE8}"/>
    <dgm:cxn modelId="{2CB1A59C-FAF3-4E94-A071-7704A30ED7A9}" type="presOf" srcId="{A9A489FA-4995-4D02-B870-1C931D158F60}" destId="{39C49B3C-6154-4270-A525-D5D7E40FDD44}" srcOrd="0" destOrd="0" presId="urn:microsoft.com/office/officeart/2005/8/layout/vList2"/>
    <dgm:cxn modelId="{F0A72229-1ABC-40D7-B9D1-35E736C221B5}" type="presOf" srcId="{0C9540DC-F862-460E-BABC-8A874F95FD62}" destId="{F5AB42FC-011E-45CE-A997-9FA4B4B1AC3A}" srcOrd="0" destOrd="0" presId="urn:microsoft.com/office/officeart/2005/8/layout/vList2"/>
    <dgm:cxn modelId="{AB3F5058-4E21-4545-9F85-58939E38561F}" type="presOf" srcId="{15E12278-4EC6-45AF-8040-A88F8AE9FDD5}" destId="{B680BED2-E2D7-40A7-B947-45097455DA5C}" srcOrd="0" destOrd="0" presId="urn:microsoft.com/office/officeart/2005/8/layout/vList2"/>
    <dgm:cxn modelId="{7FA347B4-F4EE-473E-82FA-F001ECF57EA6}" type="presOf" srcId="{B4A75AEC-5D2E-4D18-B9BA-30AF1431DCC2}" destId="{92FE3168-6207-4DDD-8ACB-80747A4B4954}" srcOrd="0" destOrd="0" presId="urn:microsoft.com/office/officeart/2005/8/layout/vList2"/>
    <dgm:cxn modelId="{33D22DED-63F6-4F16-B654-D4C47D244EC3}" srcId="{A9A489FA-4995-4D02-B870-1C931D158F60}" destId="{BF1F67C7-5DF7-4E0C-A12D-9D891BB78A6E}" srcOrd="0" destOrd="0" parTransId="{E5A5FA84-6B66-461D-AD3B-20C21A81BC01}" sibTransId="{A4748FBA-24C2-4380-AA52-2B4FC52C9160}"/>
    <dgm:cxn modelId="{F498DCDC-DA52-4A93-821D-3008CD8CDA4B}" type="presOf" srcId="{7B136822-9768-4927-BEE9-9877B4916152}" destId="{A7ADB43F-50CE-4F72-B7B8-13C2F40A6DB9}" srcOrd="0" destOrd="0" presId="urn:microsoft.com/office/officeart/2005/8/layout/vList2"/>
    <dgm:cxn modelId="{744A950D-4219-4643-ABEA-EDA607727EF6}" srcId="{A9A489FA-4995-4D02-B870-1C931D158F60}" destId="{0C9540DC-F862-460E-BABC-8A874F95FD62}" srcOrd="6" destOrd="0" parTransId="{609EB0F0-46B2-4193-91A2-CCDC2AEB055A}" sibTransId="{0D3A50DA-0DDA-470C-BD25-56102AD57E0F}"/>
    <dgm:cxn modelId="{416E337F-6201-404C-9230-5B773EBA5E28}" srcId="{A9A489FA-4995-4D02-B870-1C931D158F60}" destId="{34D7E0F2-DF0B-4E62-B72D-59DE4F726A68}" srcOrd="4" destOrd="0" parTransId="{BE6714A4-86AF-4924-9599-70F969E33569}" sibTransId="{8B2E8D79-0AD0-4B08-93A1-F1C226025206}"/>
    <dgm:cxn modelId="{507914BA-3143-4D78-A3A8-AE4505145B29}" srcId="{A9A489FA-4995-4D02-B870-1C931D158F60}" destId="{15E12278-4EC6-45AF-8040-A88F8AE9FDD5}" srcOrd="2" destOrd="0" parTransId="{04409F5E-82D7-4C55-BF90-251EE4610CFC}" sibTransId="{AD976945-3A98-447A-B4DE-35E3352B3063}"/>
    <dgm:cxn modelId="{501D7CA8-131A-40D2-AD51-61D19B7F2E75}" srcId="{A9A489FA-4995-4D02-B870-1C931D158F60}" destId="{B4A75AEC-5D2E-4D18-B9BA-30AF1431DCC2}" srcOrd="1" destOrd="0" parTransId="{3E5866DE-1D59-4ED6-8ABA-DDC11EE33C63}" sibTransId="{3384CBA5-87E9-40EB-B3B4-0F1F7C5EB0A0}"/>
    <dgm:cxn modelId="{45A9AA69-0E7C-425A-9E32-4323FFB4D7AE}" type="presParOf" srcId="{39C49B3C-6154-4270-A525-D5D7E40FDD44}" destId="{BAAA4984-9047-4E4D-98AC-045736F317CD}" srcOrd="0" destOrd="0" presId="urn:microsoft.com/office/officeart/2005/8/layout/vList2"/>
    <dgm:cxn modelId="{5AE760E0-5F47-4157-A19F-42951026D61F}" type="presParOf" srcId="{39C49B3C-6154-4270-A525-D5D7E40FDD44}" destId="{3A9A14C4-5CAD-441D-9F33-F88A9D540117}" srcOrd="1" destOrd="0" presId="urn:microsoft.com/office/officeart/2005/8/layout/vList2"/>
    <dgm:cxn modelId="{8B0D936A-070B-4AD2-A4DE-2ABA6E9EF02D}" type="presParOf" srcId="{39C49B3C-6154-4270-A525-D5D7E40FDD44}" destId="{92FE3168-6207-4DDD-8ACB-80747A4B4954}" srcOrd="2" destOrd="0" presId="urn:microsoft.com/office/officeart/2005/8/layout/vList2"/>
    <dgm:cxn modelId="{5472A7B4-10F1-4272-A1CA-5EF4AF698E7C}" type="presParOf" srcId="{39C49B3C-6154-4270-A525-D5D7E40FDD44}" destId="{1D301D8D-39D3-4F0C-A48F-1E6E3E6B7838}" srcOrd="3" destOrd="0" presId="urn:microsoft.com/office/officeart/2005/8/layout/vList2"/>
    <dgm:cxn modelId="{F1935C4A-B9F4-451B-8455-B3922F48A529}" type="presParOf" srcId="{39C49B3C-6154-4270-A525-D5D7E40FDD44}" destId="{B680BED2-E2D7-40A7-B947-45097455DA5C}" srcOrd="4" destOrd="0" presId="urn:microsoft.com/office/officeart/2005/8/layout/vList2"/>
    <dgm:cxn modelId="{34DD6EBA-D1F8-413A-A492-F3E1FA804B75}" type="presParOf" srcId="{39C49B3C-6154-4270-A525-D5D7E40FDD44}" destId="{77144091-5827-4495-AA4C-75C82D4AAFE3}" srcOrd="5" destOrd="0" presId="urn:microsoft.com/office/officeart/2005/8/layout/vList2"/>
    <dgm:cxn modelId="{4B40A03F-6E4E-4668-896F-94A32EDE0C09}" type="presParOf" srcId="{39C49B3C-6154-4270-A525-D5D7E40FDD44}" destId="{ADF3FD0E-E7FD-45D5-BF87-CCF61E481D59}" srcOrd="6" destOrd="0" presId="urn:microsoft.com/office/officeart/2005/8/layout/vList2"/>
    <dgm:cxn modelId="{E2D7E263-2343-4882-A32D-C851328C5D18}" type="presParOf" srcId="{39C49B3C-6154-4270-A525-D5D7E40FDD44}" destId="{B7BFC00F-5365-4CBC-903A-AE31CA949CBD}" srcOrd="7" destOrd="0" presId="urn:microsoft.com/office/officeart/2005/8/layout/vList2"/>
    <dgm:cxn modelId="{A1CDCE46-E947-4CC2-AD5A-E1AAD64E100E}" type="presParOf" srcId="{39C49B3C-6154-4270-A525-D5D7E40FDD44}" destId="{4A6E424B-AE24-47DF-B1EF-31D656D0F6F1}" srcOrd="8" destOrd="0" presId="urn:microsoft.com/office/officeart/2005/8/layout/vList2"/>
    <dgm:cxn modelId="{6EEDB77A-4874-44F0-B301-0601F98ABB20}" type="presParOf" srcId="{39C49B3C-6154-4270-A525-D5D7E40FDD44}" destId="{DABAC2AB-68F1-4E2C-9295-FF9E85F53B70}" srcOrd="9" destOrd="0" presId="urn:microsoft.com/office/officeart/2005/8/layout/vList2"/>
    <dgm:cxn modelId="{7A8C1B74-2FD4-4145-9D58-E70F617C2691}" type="presParOf" srcId="{39C49B3C-6154-4270-A525-D5D7E40FDD44}" destId="{A7ADB43F-50CE-4F72-B7B8-13C2F40A6DB9}" srcOrd="10" destOrd="0" presId="urn:microsoft.com/office/officeart/2005/8/layout/vList2"/>
    <dgm:cxn modelId="{4F60D56A-CD78-4BA5-B457-CDDE7F641D22}" type="presParOf" srcId="{39C49B3C-6154-4270-A525-D5D7E40FDD44}" destId="{0A605519-B141-4507-9698-030163578B6B}" srcOrd="11" destOrd="0" presId="urn:microsoft.com/office/officeart/2005/8/layout/vList2"/>
    <dgm:cxn modelId="{F4C33856-5646-4539-A242-5F7CE66AFC15}" type="presParOf" srcId="{39C49B3C-6154-4270-A525-D5D7E40FDD44}" destId="{F5AB42FC-011E-45CE-A997-9FA4B4B1AC3A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91-B287-4FE2-943A-2262A8EB9020}">
      <dsp:nvSpPr>
        <dsp:cNvPr id="0" name=""/>
        <dsp:cNvSpPr/>
      </dsp:nvSpPr>
      <dsp:spPr>
        <a:xfrm>
          <a:off x="-5373323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2E8A4-CF45-41C8-BC04-44E593A0FF4D}">
      <dsp:nvSpPr>
        <dsp:cNvPr id="0" name=""/>
        <dsp:cNvSpPr/>
      </dsp:nvSpPr>
      <dsp:spPr>
        <a:xfrm>
          <a:off x="344191" y="144018"/>
          <a:ext cx="6742585" cy="39604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alpha val="90000"/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169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Поиск работы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344191" y="144018"/>
        <a:ext cx="6742585" cy="396047"/>
      </dsp:txXfrm>
    </dsp:sp>
    <dsp:sp modelId="{CAB31E07-7C3B-476E-92BE-F2772108A765}">
      <dsp:nvSpPr>
        <dsp:cNvPr id="0" name=""/>
        <dsp:cNvSpPr/>
      </dsp:nvSpPr>
      <dsp:spPr>
        <a:xfrm>
          <a:off x="0" y="0"/>
          <a:ext cx="742820" cy="7428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F849D10-DD60-47EF-A1AE-9B1176B42B06}">
      <dsp:nvSpPr>
        <dsp:cNvPr id="0" name=""/>
        <dsp:cNvSpPr/>
      </dsp:nvSpPr>
      <dsp:spPr>
        <a:xfrm>
          <a:off x="794776" y="720081"/>
          <a:ext cx="6316758" cy="666071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tint val="0"/>
              </a:schemeClr>
            </a:gs>
            <a:gs pos="44000">
              <a:schemeClr val="accent1">
                <a:alpha val="90000"/>
                <a:hueOff val="0"/>
                <a:satOff val="0"/>
                <a:lumOff val="0"/>
                <a:alphaOff val="-10000"/>
                <a:tint val="6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169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Заключение трудового договора в период действия социального контракта  Повышение денежных доходов по истечении срока действия социального контракта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794776" y="720081"/>
        <a:ext cx="6316758" cy="666071"/>
      </dsp:txXfrm>
    </dsp:sp>
    <dsp:sp modelId="{CAB649FA-A31D-47D4-BD01-5E2717B822AF}">
      <dsp:nvSpPr>
        <dsp:cNvPr id="0" name=""/>
        <dsp:cNvSpPr/>
      </dsp:nvSpPr>
      <dsp:spPr>
        <a:xfrm>
          <a:off x="360042" y="792087"/>
          <a:ext cx="721508" cy="74618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C660238-0A54-4441-BC06-ED70530A868F}">
      <dsp:nvSpPr>
        <dsp:cNvPr id="0" name=""/>
        <dsp:cNvSpPr/>
      </dsp:nvSpPr>
      <dsp:spPr>
        <a:xfrm>
          <a:off x="1071214" y="1584453"/>
          <a:ext cx="6059683" cy="143988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0"/>
              </a:schemeClr>
            </a:gs>
            <a:gs pos="44000">
              <a:schemeClr val="accent1">
                <a:alpha val="90000"/>
                <a:hueOff val="0"/>
                <a:satOff val="0"/>
                <a:lumOff val="0"/>
                <a:alphaOff val="-20000"/>
                <a:tint val="6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1691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В размере 10 265 руб. в месяц заключения социального контракта и три месяца после подтверждения факта трудоустройства гражданином, но не более 4 месяцев.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Встать на учет в центре населения, зарегистрироваться на «Работа в России», осуществлять поиск работы с последующим заключением трудового договора, по необходимости получить профессиональное обучение, стажировку. </a:t>
          </a:r>
          <a:endParaRPr lang="ru-RU" sz="1400" kern="1200" dirty="0">
            <a:effectLst/>
            <a:latin typeface="Arial" pitchFamily="34" charset="0"/>
            <a:ea typeface="Times New Roman"/>
            <a:cs typeface="Arial" pitchFamily="34" charset="0"/>
          </a:endParaRPr>
        </a:p>
      </dsp:txBody>
      <dsp:txXfrm>
        <a:off x="1071214" y="1584453"/>
        <a:ext cx="6059683" cy="1439882"/>
      </dsp:txXfrm>
    </dsp:sp>
    <dsp:sp modelId="{7AAF2E9B-C929-4CA5-B77D-8DA1F487B76B}">
      <dsp:nvSpPr>
        <dsp:cNvPr id="0" name=""/>
        <dsp:cNvSpPr/>
      </dsp:nvSpPr>
      <dsp:spPr>
        <a:xfrm>
          <a:off x="576061" y="1728190"/>
          <a:ext cx="742820" cy="7428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377D049-F71A-4197-8715-C4A4C772A312}">
      <dsp:nvSpPr>
        <dsp:cNvPr id="0" name=""/>
        <dsp:cNvSpPr/>
      </dsp:nvSpPr>
      <dsp:spPr>
        <a:xfrm>
          <a:off x="864450" y="3168353"/>
          <a:ext cx="6316758" cy="594256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tint val="0"/>
              </a:schemeClr>
            </a:gs>
            <a:gs pos="44000">
              <a:schemeClr val="accent1">
                <a:alpha val="90000"/>
                <a:hueOff val="0"/>
                <a:satOff val="0"/>
                <a:lumOff val="0"/>
                <a:alphaOff val="-30000"/>
                <a:tint val="6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169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Не более 9 месяцев</a:t>
          </a:r>
          <a:endParaRPr lang="ru-RU" sz="1400" kern="1200" dirty="0">
            <a:effectLst/>
            <a:latin typeface="Arial" pitchFamily="34" charset="0"/>
            <a:ea typeface="Times New Roman"/>
            <a:cs typeface="Arial" pitchFamily="34" charset="0"/>
          </a:endParaRPr>
        </a:p>
      </dsp:txBody>
      <dsp:txXfrm>
        <a:off x="864450" y="3168353"/>
        <a:ext cx="6316758" cy="594256"/>
      </dsp:txXfrm>
    </dsp:sp>
    <dsp:sp modelId="{CD9A6AB9-A98B-4026-A56A-ABDCB574D747}">
      <dsp:nvSpPr>
        <dsp:cNvPr id="0" name=""/>
        <dsp:cNvSpPr/>
      </dsp:nvSpPr>
      <dsp:spPr>
        <a:xfrm>
          <a:off x="432048" y="3024334"/>
          <a:ext cx="742820" cy="7428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C04B0B0-1EF3-4BE9-A197-51F8E79A531D}">
      <dsp:nvSpPr>
        <dsp:cNvPr id="0" name=""/>
        <dsp:cNvSpPr/>
      </dsp:nvSpPr>
      <dsp:spPr>
        <a:xfrm>
          <a:off x="432519" y="3888432"/>
          <a:ext cx="6742585" cy="70188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0"/>
              </a:schemeClr>
            </a:gs>
            <a:gs pos="44000">
              <a:schemeClr val="accent1">
                <a:alpha val="90000"/>
                <a:hueOff val="0"/>
                <a:satOff val="0"/>
                <a:lumOff val="0"/>
                <a:alphaOff val="-40000"/>
                <a:tint val="6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71691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ОКУ «</a:t>
          </a:r>
          <a:r>
            <a:rPr lang="ru-RU" sz="1400" kern="1200" dirty="0" err="1" smtClean="0">
              <a:effectLst/>
              <a:latin typeface="Arial" pitchFamily="34" charset="0"/>
              <a:ea typeface="Times New Roman"/>
              <a:cs typeface="Arial" pitchFamily="34" charset="0"/>
            </a:rPr>
            <a:t>Шебекинский</a:t>
          </a:r>
          <a:r>
            <a:rPr lang="ru-RU" sz="1400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 центр занятости населения», УСЗН администрации </a:t>
          </a:r>
          <a:r>
            <a:rPr lang="ru-RU" sz="1400" kern="1200" dirty="0" err="1" smtClean="0">
              <a:effectLst/>
              <a:latin typeface="Arial" pitchFamily="34" charset="0"/>
              <a:ea typeface="Times New Roman"/>
              <a:cs typeface="Arial" pitchFamily="34" charset="0"/>
            </a:rPr>
            <a:t>Шебекинского</a:t>
          </a:r>
          <a:r>
            <a:rPr lang="ru-RU" sz="1400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 городского округа</a:t>
          </a:r>
        </a:p>
      </dsp:txBody>
      <dsp:txXfrm>
        <a:off x="432519" y="3888432"/>
        <a:ext cx="6742585" cy="701887"/>
      </dsp:txXfrm>
    </dsp:sp>
    <dsp:sp modelId="{EDDFBF52-D8D4-498C-BA36-D7033C89EF10}">
      <dsp:nvSpPr>
        <dsp:cNvPr id="0" name=""/>
        <dsp:cNvSpPr/>
      </dsp:nvSpPr>
      <dsp:spPr>
        <a:xfrm>
          <a:off x="76752" y="3766683"/>
          <a:ext cx="742820" cy="7428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91-B287-4FE2-943A-2262A8EB9020}">
      <dsp:nvSpPr>
        <dsp:cNvPr id="0" name=""/>
        <dsp:cNvSpPr/>
      </dsp:nvSpPr>
      <dsp:spPr>
        <a:xfrm>
          <a:off x="-5874409" y="-888069"/>
          <a:ext cx="6907936" cy="6907936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2E8A4-CF45-41C8-BC04-44E593A0FF4D}">
      <dsp:nvSpPr>
        <dsp:cNvPr id="0" name=""/>
        <dsp:cNvSpPr/>
      </dsp:nvSpPr>
      <dsp:spPr>
        <a:xfrm>
          <a:off x="432069" y="111950"/>
          <a:ext cx="6772880" cy="36007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alpha val="90000"/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884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Осуществление индивидуальной предпринимательской деятельности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432069" y="111950"/>
        <a:ext cx="6772880" cy="360072"/>
      </dsp:txXfrm>
    </dsp:sp>
    <dsp:sp modelId="{CAB31E07-7C3B-476E-92BE-F2772108A765}">
      <dsp:nvSpPr>
        <dsp:cNvPr id="0" name=""/>
        <dsp:cNvSpPr/>
      </dsp:nvSpPr>
      <dsp:spPr>
        <a:xfrm>
          <a:off x="0" y="0"/>
          <a:ext cx="675344" cy="6753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F849D10-DD60-47EF-A1AE-9B1176B42B06}">
      <dsp:nvSpPr>
        <dsp:cNvPr id="0" name=""/>
        <dsp:cNvSpPr/>
      </dsp:nvSpPr>
      <dsp:spPr>
        <a:xfrm>
          <a:off x="584388" y="642547"/>
          <a:ext cx="6616411" cy="60556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tint val="0"/>
              </a:schemeClr>
            </a:gs>
            <a:gs pos="44000">
              <a:schemeClr val="accent1">
                <a:alpha val="90000"/>
                <a:hueOff val="0"/>
                <a:satOff val="0"/>
                <a:lumOff val="0"/>
                <a:alphaOff val="-8000"/>
                <a:tint val="6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884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Регистрация в качестве налогоплательщика налога на профессиональный доход.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effectLst/>
              <a:latin typeface="Arial" pitchFamily="34" charset="0"/>
              <a:cs typeface="Arial" pitchFamily="34" charset="0"/>
            </a:rPr>
            <a:t>Повышение денежных доходов по истечению срока действия</a:t>
          </a:r>
          <a:endParaRPr lang="ru-RU" sz="1400" b="0" kern="1200" dirty="0">
            <a:latin typeface="Arial" pitchFamily="34" charset="0"/>
            <a:cs typeface="Arial" pitchFamily="34" charset="0"/>
          </a:endParaRPr>
        </a:p>
      </dsp:txBody>
      <dsp:txXfrm>
        <a:off x="584388" y="642547"/>
        <a:ext cx="6616411" cy="605568"/>
      </dsp:txXfrm>
    </dsp:sp>
    <dsp:sp modelId="{CAB649FA-A31D-47D4-BD01-5E2717B822AF}">
      <dsp:nvSpPr>
        <dsp:cNvPr id="0" name=""/>
        <dsp:cNvSpPr/>
      </dsp:nvSpPr>
      <dsp:spPr>
        <a:xfrm>
          <a:off x="317043" y="703205"/>
          <a:ext cx="655968" cy="6784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C660238-0A54-4441-BC06-ED70530A868F}">
      <dsp:nvSpPr>
        <dsp:cNvPr id="0" name=""/>
        <dsp:cNvSpPr/>
      </dsp:nvSpPr>
      <dsp:spPr>
        <a:xfrm>
          <a:off x="951538" y="1349897"/>
          <a:ext cx="6249283" cy="689386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tint val="0"/>
              </a:schemeClr>
            </a:gs>
            <a:gs pos="44000">
              <a:schemeClr val="accent1">
                <a:alpha val="90000"/>
                <a:hueOff val="0"/>
                <a:satOff val="0"/>
                <a:lumOff val="0"/>
                <a:alphaOff val="-16000"/>
                <a:tint val="6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884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effectLst/>
            <a:latin typeface="Arial" pitchFamily="34" charset="0"/>
            <a:ea typeface="Times New Roman"/>
            <a:cs typeface="Arial" pitchFamily="34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Наличие регистрации в качестве индивидуального предпринимателя или </a:t>
          </a:r>
          <a:r>
            <a:rPr lang="ru-RU" sz="1400" kern="1200" dirty="0" err="1" smtClean="0">
              <a:effectLst/>
              <a:latin typeface="Arial" pitchFamily="34" charset="0"/>
              <a:ea typeface="Times New Roman"/>
              <a:cs typeface="Arial" pitchFamily="34" charset="0"/>
            </a:rPr>
            <a:t>самозанятого</a:t>
          </a:r>
          <a:r>
            <a:rPr lang="ru-RU" sz="1400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 гражданина.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Регистрация в </a:t>
          </a:r>
          <a:r>
            <a:rPr lang="ru-RU" sz="1400" kern="1200" dirty="0" err="1" smtClean="0">
              <a:effectLst/>
              <a:latin typeface="Arial" pitchFamily="34" charset="0"/>
              <a:ea typeface="Times New Roman"/>
              <a:cs typeface="Arial" pitchFamily="34" charset="0"/>
            </a:rPr>
            <a:t>похозяйственной</a:t>
          </a:r>
          <a:r>
            <a:rPr lang="ru-RU" sz="1400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 книге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effectLst/>
            <a:latin typeface="Arial" pitchFamily="34" charset="0"/>
            <a:ea typeface="Times New Roman"/>
            <a:cs typeface="Arial" pitchFamily="34" charset="0"/>
          </a:endParaRPr>
        </a:p>
      </dsp:txBody>
      <dsp:txXfrm>
        <a:off x="951538" y="1349897"/>
        <a:ext cx="6249283" cy="689386"/>
      </dsp:txXfrm>
    </dsp:sp>
    <dsp:sp modelId="{7AAF2E9B-C929-4CA5-B77D-8DA1F487B76B}">
      <dsp:nvSpPr>
        <dsp:cNvPr id="0" name=""/>
        <dsp:cNvSpPr/>
      </dsp:nvSpPr>
      <dsp:spPr>
        <a:xfrm>
          <a:off x="576083" y="1459391"/>
          <a:ext cx="675344" cy="6753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409D917-B555-415B-9A41-1918AF3E7550}">
      <dsp:nvSpPr>
        <dsp:cNvPr id="0" name=""/>
        <dsp:cNvSpPr/>
      </dsp:nvSpPr>
      <dsp:spPr>
        <a:xfrm>
          <a:off x="899473" y="2224696"/>
          <a:ext cx="6301348" cy="149220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tint val="0"/>
              </a:schemeClr>
            </a:gs>
            <a:gs pos="44000">
              <a:schemeClr val="accent1">
                <a:alpha val="90000"/>
                <a:hueOff val="0"/>
                <a:satOff val="0"/>
                <a:lumOff val="0"/>
                <a:alphaOff val="-24000"/>
                <a:tint val="6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884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Единовременная выплата до 250 000 руб.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возмещение расходов на постановку на учет в качестве ИП - не более 5 % от выделенной суммы, приобретение основных средств (оборудования), материально-производственных запасов, имущественных обязательств на праве аренды – не более 15% назначаемой выплаты, создание и оснащение дополнительных рабочих мест в размере не более 250 000 руб.</a:t>
          </a:r>
          <a:endParaRPr lang="ru-RU" sz="1400" kern="1200" dirty="0">
            <a:effectLst/>
            <a:latin typeface="Arial" pitchFamily="34" charset="0"/>
            <a:ea typeface="Times New Roman"/>
            <a:cs typeface="Arial" pitchFamily="34" charset="0"/>
          </a:endParaRPr>
        </a:p>
      </dsp:txBody>
      <dsp:txXfrm>
        <a:off x="899473" y="2224696"/>
        <a:ext cx="6301348" cy="1492203"/>
      </dsp:txXfrm>
    </dsp:sp>
    <dsp:sp modelId="{CF133F04-9A77-43B1-999D-3C172906C080}">
      <dsp:nvSpPr>
        <dsp:cNvPr id="0" name=""/>
        <dsp:cNvSpPr/>
      </dsp:nvSpPr>
      <dsp:spPr>
        <a:xfrm>
          <a:off x="649851" y="2633125"/>
          <a:ext cx="675344" cy="6753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E471777-7356-4D38-B4CE-09DC9ADB77DE}">
      <dsp:nvSpPr>
        <dsp:cNvPr id="0" name=""/>
        <dsp:cNvSpPr/>
      </dsp:nvSpPr>
      <dsp:spPr>
        <a:xfrm>
          <a:off x="864106" y="3835655"/>
          <a:ext cx="6328466" cy="39502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tint val="0"/>
              </a:schemeClr>
            </a:gs>
            <a:gs pos="44000">
              <a:schemeClr val="accent1">
                <a:alpha val="90000"/>
                <a:hueOff val="0"/>
                <a:satOff val="0"/>
                <a:lumOff val="0"/>
                <a:alphaOff val="-32000"/>
                <a:tint val="6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884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Не более 12 месяцев</a:t>
          </a:r>
          <a:endParaRPr lang="ru-RU" sz="1400" kern="1200" dirty="0">
            <a:effectLst/>
            <a:latin typeface="Arial" pitchFamily="34" charset="0"/>
            <a:ea typeface="Times New Roman"/>
            <a:cs typeface="Arial" pitchFamily="34" charset="0"/>
          </a:endParaRPr>
        </a:p>
      </dsp:txBody>
      <dsp:txXfrm>
        <a:off x="864106" y="3835655"/>
        <a:ext cx="6328466" cy="395027"/>
      </dsp:txXfrm>
    </dsp:sp>
    <dsp:sp modelId="{CD9A6AB9-A98B-4026-A56A-ABDCB574D747}">
      <dsp:nvSpPr>
        <dsp:cNvPr id="0" name=""/>
        <dsp:cNvSpPr/>
      </dsp:nvSpPr>
      <dsp:spPr>
        <a:xfrm>
          <a:off x="382508" y="3560156"/>
          <a:ext cx="675344" cy="6753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9638DCD-133B-43A3-83CB-60FEF18D91EB}">
      <dsp:nvSpPr>
        <dsp:cNvPr id="0" name=""/>
        <dsp:cNvSpPr/>
      </dsp:nvSpPr>
      <dsp:spPr>
        <a:xfrm>
          <a:off x="340004" y="4411718"/>
          <a:ext cx="6916804" cy="58477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0"/>
              </a:schemeClr>
            </a:gs>
            <a:gs pos="44000">
              <a:schemeClr val="accent1">
                <a:alpha val="90000"/>
                <a:hueOff val="0"/>
                <a:satOff val="0"/>
                <a:lumOff val="0"/>
                <a:alphaOff val="-40000"/>
                <a:tint val="6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884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Комитеты экономического развития, АПК и природопользования администрации </a:t>
          </a:r>
          <a:r>
            <a:rPr lang="ru-RU" sz="1400" kern="1200" dirty="0" err="1" smtClean="0">
              <a:effectLst/>
              <a:latin typeface="Arial" pitchFamily="34" charset="0"/>
              <a:ea typeface="Times New Roman"/>
              <a:cs typeface="Arial" pitchFamily="34" charset="0"/>
            </a:rPr>
            <a:t>Шебекинского</a:t>
          </a:r>
          <a:r>
            <a:rPr lang="ru-RU" sz="1400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 городского округа , МРИ ФНС № 7 по Белгородской области, УСЗН </a:t>
          </a:r>
        </a:p>
      </dsp:txBody>
      <dsp:txXfrm>
        <a:off x="340004" y="4411718"/>
        <a:ext cx="6916804" cy="584772"/>
      </dsp:txXfrm>
    </dsp:sp>
    <dsp:sp modelId="{EDDFBF52-D8D4-498C-BA36-D7033C89EF10}">
      <dsp:nvSpPr>
        <dsp:cNvPr id="0" name=""/>
        <dsp:cNvSpPr/>
      </dsp:nvSpPr>
      <dsp:spPr>
        <a:xfrm>
          <a:off x="2218" y="4235229"/>
          <a:ext cx="675344" cy="6753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91-B287-4FE2-943A-2262A8EB9020}">
      <dsp:nvSpPr>
        <dsp:cNvPr id="0" name=""/>
        <dsp:cNvSpPr/>
      </dsp:nvSpPr>
      <dsp:spPr>
        <a:xfrm>
          <a:off x="-5874409" y="-888069"/>
          <a:ext cx="6907936" cy="6907936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2E8A4-CF45-41C8-BC04-44E593A0FF4D}">
      <dsp:nvSpPr>
        <dsp:cNvPr id="0" name=""/>
        <dsp:cNvSpPr/>
      </dsp:nvSpPr>
      <dsp:spPr>
        <a:xfrm>
          <a:off x="432069" y="122707"/>
          <a:ext cx="6772880" cy="36007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alpha val="90000"/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884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Ведение личного подсобного хозяйства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432069" y="122707"/>
        <a:ext cx="6772880" cy="360072"/>
      </dsp:txXfrm>
    </dsp:sp>
    <dsp:sp modelId="{CAB31E07-7C3B-476E-92BE-F2772108A765}">
      <dsp:nvSpPr>
        <dsp:cNvPr id="0" name=""/>
        <dsp:cNvSpPr/>
      </dsp:nvSpPr>
      <dsp:spPr>
        <a:xfrm>
          <a:off x="0" y="0"/>
          <a:ext cx="675344" cy="6753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F849D10-DD60-47EF-A1AE-9B1176B42B06}">
      <dsp:nvSpPr>
        <dsp:cNvPr id="0" name=""/>
        <dsp:cNvSpPr/>
      </dsp:nvSpPr>
      <dsp:spPr>
        <a:xfrm>
          <a:off x="584388" y="642547"/>
          <a:ext cx="6616411" cy="605568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tint val="0"/>
              </a:schemeClr>
            </a:gs>
            <a:gs pos="44000">
              <a:schemeClr val="accent1">
                <a:alpha val="90000"/>
                <a:hueOff val="0"/>
                <a:satOff val="0"/>
                <a:lumOff val="0"/>
                <a:alphaOff val="-8000"/>
                <a:tint val="6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884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Регистрация в качестве налогоплательщика налога на профессиональный доход.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effectLst/>
              <a:latin typeface="Arial" pitchFamily="34" charset="0"/>
              <a:cs typeface="Arial" pitchFamily="34" charset="0"/>
            </a:rPr>
            <a:t>Повышение денежных доходов по истечению срока действия</a:t>
          </a:r>
          <a:endParaRPr lang="ru-RU" sz="1400" b="0" kern="1200" dirty="0">
            <a:latin typeface="Arial" pitchFamily="34" charset="0"/>
            <a:cs typeface="Arial" pitchFamily="34" charset="0"/>
          </a:endParaRPr>
        </a:p>
      </dsp:txBody>
      <dsp:txXfrm>
        <a:off x="584388" y="642547"/>
        <a:ext cx="6616411" cy="605568"/>
      </dsp:txXfrm>
    </dsp:sp>
    <dsp:sp modelId="{CAB649FA-A31D-47D4-BD01-5E2717B822AF}">
      <dsp:nvSpPr>
        <dsp:cNvPr id="0" name=""/>
        <dsp:cNvSpPr/>
      </dsp:nvSpPr>
      <dsp:spPr>
        <a:xfrm>
          <a:off x="317043" y="703205"/>
          <a:ext cx="655968" cy="67840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C660238-0A54-4441-BC06-ED70530A868F}">
      <dsp:nvSpPr>
        <dsp:cNvPr id="0" name=""/>
        <dsp:cNvSpPr/>
      </dsp:nvSpPr>
      <dsp:spPr>
        <a:xfrm>
          <a:off x="951538" y="1349897"/>
          <a:ext cx="6249283" cy="689386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tint val="0"/>
              </a:schemeClr>
            </a:gs>
            <a:gs pos="44000">
              <a:schemeClr val="accent1">
                <a:alpha val="90000"/>
                <a:hueOff val="0"/>
                <a:satOff val="0"/>
                <a:lumOff val="0"/>
                <a:alphaOff val="-16000"/>
                <a:tint val="6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884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Наличие регистрации в качестве индивидуального предпринимателя или </a:t>
          </a:r>
          <a:r>
            <a:rPr lang="ru-RU" sz="1400" kern="1200" dirty="0" err="1" smtClean="0">
              <a:effectLst/>
              <a:latin typeface="Arial" pitchFamily="34" charset="0"/>
              <a:ea typeface="Times New Roman"/>
              <a:cs typeface="Arial" pitchFamily="34" charset="0"/>
            </a:rPr>
            <a:t>самозанятого</a:t>
          </a:r>
          <a:r>
            <a:rPr lang="ru-RU" sz="1400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 гражданина.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effectLst/>
              <a:latin typeface="Arial" pitchFamily="34" charset="0"/>
              <a:ea typeface="Times New Roman"/>
              <a:cs typeface="Arial" pitchFamily="34" charset="0"/>
            </a:rPr>
            <a:t>Регистрация </a:t>
          </a:r>
          <a:r>
            <a:rPr lang="ru-RU" sz="1400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в </a:t>
          </a:r>
          <a:r>
            <a:rPr lang="ru-RU" sz="1400" kern="1200" dirty="0" err="1" smtClean="0">
              <a:effectLst/>
              <a:latin typeface="Arial" pitchFamily="34" charset="0"/>
              <a:ea typeface="Times New Roman"/>
              <a:cs typeface="Arial" pitchFamily="34" charset="0"/>
            </a:rPr>
            <a:t>похозяйственной</a:t>
          </a:r>
          <a:r>
            <a:rPr lang="ru-RU" sz="1400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 книге.</a:t>
          </a:r>
          <a:endParaRPr lang="ru-RU" sz="1400" kern="1200" dirty="0">
            <a:effectLst/>
            <a:latin typeface="Arial" pitchFamily="34" charset="0"/>
            <a:ea typeface="Times New Roman"/>
            <a:cs typeface="Arial" pitchFamily="34" charset="0"/>
          </a:endParaRPr>
        </a:p>
      </dsp:txBody>
      <dsp:txXfrm>
        <a:off x="951538" y="1349897"/>
        <a:ext cx="6249283" cy="689386"/>
      </dsp:txXfrm>
    </dsp:sp>
    <dsp:sp modelId="{7AAF2E9B-C929-4CA5-B77D-8DA1F487B76B}">
      <dsp:nvSpPr>
        <dsp:cNvPr id="0" name=""/>
        <dsp:cNvSpPr/>
      </dsp:nvSpPr>
      <dsp:spPr>
        <a:xfrm>
          <a:off x="576083" y="1519172"/>
          <a:ext cx="675344" cy="6753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409D917-B555-415B-9A41-1918AF3E7550}">
      <dsp:nvSpPr>
        <dsp:cNvPr id="0" name=""/>
        <dsp:cNvSpPr/>
      </dsp:nvSpPr>
      <dsp:spPr>
        <a:xfrm>
          <a:off x="899473" y="2224696"/>
          <a:ext cx="6301348" cy="1492203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tint val="0"/>
              </a:schemeClr>
            </a:gs>
            <a:gs pos="44000">
              <a:schemeClr val="accent1">
                <a:alpha val="90000"/>
                <a:hueOff val="0"/>
                <a:satOff val="0"/>
                <a:lumOff val="0"/>
                <a:alphaOff val="-24000"/>
                <a:tint val="6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884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До 100 000 руб., в зависимости от сметы расходов, утвержденной межведомственной комиссией, по мере наступления расходных обязательств.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Приобрести необходимые для ведения личного подсобного хозяйства товары, реализовывать сельскохозяйственную продукцию, осуществлять ведение личного подсобного хозяйства.  </a:t>
          </a:r>
          <a:endParaRPr lang="ru-RU" sz="1300" kern="1200" dirty="0">
            <a:effectLst/>
            <a:latin typeface="Arial" pitchFamily="34" charset="0"/>
            <a:ea typeface="Times New Roman"/>
            <a:cs typeface="Arial" pitchFamily="34" charset="0"/>
          </a:endParaRPr>
        </a:p>
      </dsp:txBody>
      <dsp:txXfrm>
        <a:off x="899473" y="2224696"/>
        <a:ext cx="6301348" cy="1492203"/>
      </dsp:txXfrm>
    </dsp:sp>
    <dsp:sp modelId="{CF133F04-9A77-43B1-999D-3C172906C080}">
      <dsp:nvSpPr>
        <dsp:cNvPr id="0" name=""/>
        <dsp:cNvSpPr/>
      </dsp:nvSpPr>
      <dsp:spPr>
        <a:xfrm>
          <a:off x="649851" y="2633125"/>
          <a:ext cx="675344" cy="6753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E471777-7356-4D38-B4CE-09DC9ADB77DE}">
      <dsp:nvSpPr>
        <dsp:cNvPr id="0" name=""/>
        <dsp:cNvSpPr/>
      </dsp:nvSpPr>
      <dsp:spPr>
        <a:xfrm>
          <a:off x="864106" y="3835655"/>
          <a:ext cx="6328466" cy="39502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tint val="0"/>
              </a:schemeClr>
            </a:gs>
            <a:gs pos="44000">
              <a:schemeClr val="accent1">
                <a:alpha val="90000"/>
                <a:hueOff val="0"/>
                <a:satOff val="0"/>
                <a:lumOff val="0"/>
                <a:alphaOff val="-32000"/>
                <a:tint val="6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884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Не более 12 месяцев</a:t>
          </a:r>
          <a:endParaRPr lang="ru-RU" sz="1400" kern="1200" dirty="0">
            <a:effectLst/>
            <a:latin typeface="Arial" pitchFamily="34" charset="0"/>
            <a:ea typeface="Times New Roman"/>
            <a:cs typeface="Arial" pitchFamily="34" charset="0"/>
          </a:endParaRPr>
        </a:p>
      </dsp:txBody>
      <dsp:txXfrm>
        <a:off x="864106" y="3835655"/>
        <a:ext cx="6328466" cy="395027"/>
      </dsp:txXfrm>
    </dsp:sp>
    <dsp:sp modelId="{CD9A6AB9-A98B-4026-A56A-ABDCB574D747}">
      <dsp:nvSpPr>
        <dsp:cNvPr id="0" name=""/>
        <dsp:cNvSpPr/>
      </dsp:nvSpPr>
      <dsp:spPr>
        <a:xfrm>
          <a:off x="382508" y="3560156"/>
          <a:ext cx="675344" cy="6753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9638DCD-133B-43A3-83CB-60FEF18D91EB}">
      <dsp:nvSpPr>
        <dsp:cNvPr id="0" name=""/>
        <dsp:cNvSpPr/>
      </dsp:nvSpPr>
      <dsp:spPr>
        <a:xfrm>
          <a:off x="340004" y="4411718"/>
          <a:ext cx="6916804" cy="584772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0"/>
              </a:schemeClr>
            </a:gs>
            <a:gs pos="44000">
              <a:schemeClr val="accent1">
                <a:alpha val="90000"/>
                <a:hueOff val="0"/>
                <a:satOff val="0"/>
                <a:lumOff val="0"/>
                <a:alphaOff val="-40000"/>
                <a:tint val="6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2884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Комитеты АПК и природопользования и экономического развития администрации </a:t>
          </a:r>
          <a:r>
            <a:rPr lang="ru-RU" sz="1400" kern="1200" dirty="0" err="1" smtClean="0">
              <a:effectLst/>
              <a:latin typeface="Arial" pitchFamily="34" charset="0"/>
              <a:ea typeface="Times New Roman"/>
              <a:cs typeface="Arial" pitchFamily="34" charset="0"/>
            </a:rPr>
            <a:t>Шебекинского</a:t>
          </a:r>
          <a:r>
            <a:rPr lang="ru-RU" sz="1400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 городского округа, УСЗН </a:t>
          </a:r>
        </a:p>
      </dsp:txBody>
      <dsp:txXfrm>
        <a:off x="340004" y="4411718"/>
        <a:ext cx="6916804" cy="584772"/>
      </dsp:txXfrm>
    </dsp:sp>
    <dsp:sp modelId="{EDDFBF52-D8D4-498C-BA36-D7033C89EF10}">
      <dsp:nvSpPr>
        <dsp:cNvPr id="0" name=""/>
        <dsp:cNvSpPr/>
      </dsp:nvSpPr>
      <dsp:spPr>
        <a:xfrm>
          <a:off x="2218" y="4235229"/>
          <a:ext cx="675344" cy="675344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F37691-B287-4FE2-943A-2262A8EB9020}">
      <dsp:nvSpPr>
        <dsp:cNvPr id="0" name=""/>
        <dsp:cNvSpPr/>
      </dsp:nvSpPr>
      <dsp:spPr>
        <a:xfrm>
          <a:off x="-5873422" y="-888069"/>
          <a:ext cx="6907936" cy="6907936"/>
        </a:xfrm>
        <a:prstGeom prst="blockArc">
          <a:avLst>
            <a:gd name="adj1" fmla="val 18900000"/>
            <a:gd name="adj2" fmla="val 2700000"/>
            <a:gd name="adj3" fmla="val 313"/>
          </a:avLst>
        </a:prstGeom>
        <a:noFill/>
        <a:ln w="1587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82E8A4-CF45-41C8-BC04-44E593A0FF4D}">
      <dsp:nvSpPr>
        <dsp:cNvPr id="0" name=""/>
        <dsp:cNvSpPr/>
      </dsp:nvSpPr>
      <dsp:spPr>
        <a:xfrm>
          <a:off x="503417" y="145411"/>
          <a:ext cx="6701548" cy="42765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accent1">
                <a:alpha val="90000"/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933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Осуществление иных мероприятий, направленных на преодоление трудной жизненной ситуации.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503417" y="145411"/>
        <a:ext cx="6701548" cy="427654"/>
      </dsp:txXfrm>
    </dsp:sp>
    <dsp:sp modelId="{CAB31E07-7C3B-476E-92BE-F2772108A765}">
      <dsp:nvSpPr>
        <dsp:cNvPr id="0" name=""/>
        <dsp:cNvSpPr/>
      </dsp:nvSpPr>
      <dsp:spPr>
        <a:xfrm>
          <a:off x="0" y="0"/>
          <a:ext cx="802100" cy="8021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F849D10-DD60-47EF-A1AE-9B1176B42B06}">
      <dsp:nvSpPr>
        <dsp:cNvPr id="0" name=""/>
        <dsp:cNvSpPr/>
      </dsp:nvSpPr>
      <dsp:spPr>
        <a:xfrm>
          <a:off x="674842" y="762633"/>
          <a:ext cx="6525738" cy="719227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0000"/>
                <a:tint val="0"/>
              </a:schemeClr>
            </a:gs>
            <a:gs pos="44000">
              <a:schemeClr val="accent1">
                <a:alpha val="90000"/>
                <a:hueOff val="0"/>
                <a:satOff val="0"/>
                <a:lumOff val="0"/>
                <a:alphaOff val="-10000"/>
                <a:tint val="6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000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933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Arial" pitchFamily="34" charset="0"/>
              <a:cs typeface="Arial" pitchFamily="34" charset="0"/>
            </a:rPr>
            <a:t>Преодоление гражданином трудной жизненной ситуации по истечении срока социального контракта</a:t>
          </a:r>
          <a:endParaRPr lang="ru-RU" sz="1400" b="0" kern="1200" dirty="0">
            <a:latin typeface="Arial" pitchFamily="34" charset="0"/>
            <a:cs typeface="Arial" pitchFamily="34" charset="0"/>
          </a:endParaRPr>
        </a:p>
      </dsp:txBody>
      <dsp:txXfrm>
        <a:off x="674842" y="762633"/>
        <a:ext cx="6525738" cy="719227"/>
      </dsp:txXfrm>
    </dsp:sp>
    <dsp:sp modelId="{CAB649FA-A31D-47D4-BD01-5E2717B822AF}">
      <dsp:nvSpPr>
        <dsp:cNvPr id="0" name=""/>
        <dsp:cNvSpPr/>
      </dsp:nvSpPr>
      <dsp:spPr>
        <a:xfrm>
          <a:off x="317057" y="834677"/>
          <a:ext cx="779087" cy="805733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1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6EEA5C1-6F60-42A2-A7B0-0F91C9E56BB2}">
      <dsp:nvSpPr>
        <dsp:cNvPr id="0" name=""/>
        <dsp:cNvSpPr/>
      </dsp:nvSpPr>
      <dsp:spPr>
        <a:xfrm>
          <a:off x="1013142" y="1895176"/>
          <a:ext cx="6100614" cy="1341444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tint val="0"/>
              </a:schemeClr>
            </a:gs>
            <a:gs pos="44000">
              <a:schemeClr val="accent1">
                <a:alpha val="90000"/>
                <a:hueOff val="0"/>
                <a:satOff val="0"/>
                <a:lumOff val="0"/>
                <a:alphaOff val="-20000"/>
                <a:tint val="6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9334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Arial" pitchFamily="34" charset="0"/>
              <a:cs typeface="Arial" pitchFamily="34" charset="0"/>
            </a:rPr>
            <a:t>В размере 10 265 руб.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latin typeface="Arial" pitchFamily="34" charset="0"/>
              <a:cs typeface="Arial" pitchFamily="34" charset="0"/>
            </a:rPr>
            <a:t>Приобретение товаров первой необходимости, одежды, обуви, лекарственных препаратов, товаров для ведения ЛПХ, лечение, профилактический медицинский осмотр, ведение здорового образа жизни, товары и услуги дошкольного и школьного образования</a:t>
          </a:r>
          <a:endParaRPr lang="ru-RU" sz="1400" b="0" kern="1200" dirty="0">
            <a:latin typeface="Arial" pitchFamily="34" charset="0"/>
            <a:cs typeface="Arial" pitchFamily="34" charset="0"/>
          </a:endParaRPr>
        </a:p>
      </dsp:txBody>
      <dsp:txXfrm>
        <a:off x="1013142" y="1895176"/>
        <a:ext cx="6100614" cy="1341444"/>
      </dsp:txXfrm>
    </dsp:sp>
    <dsp:sp modelId="{CF133F04-9A77-43B1-999D-3C172906C080}">
      <dsp:nvSpPr>
        <dsp:cNvPr id="0" name=""/>
        <dsp:cNvSpPr/>
      </dsp:nvSpPr>
      <dsp:spPr>
        <a:xfrm>
          <a:off x="612092" y="2164848"/>
          <a:ext cx="802100" cy="8021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377D049-F71A-4197-8715-C4A4C772A312}">
      <dsp:nvSpPr>
        <dsp:cNvPr id="0" name=""/>
        <dsp:cNvSpPr/>
      </dsp:nvSpPr>
      <dsp:spPr>
        <a:xfrm>
          <a:off x="866088" y="3441182"/>
          <a:ext cx="6241739" cy="641680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0000"/>
                <a:tint val="0"/>
              </a:schemeClr>
            </a:gs>
            <a:gs pos="44000">
              <a:schemeClr val="accent1">
                <a:alpha val="90000"/>
                <a:hueOff val="0"/>
                <a:satOff val="0"/>
                <a:lumOff val="0"/>
                <a:alphaOff val="-30000"/>
                <a:tint val="6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000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933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Не более 6 месяцев</a:t>
          </a:r>
          <a:endParaRPr lang="ru-RU" sz="1400" kern="1200" dirty="0">
            <a:effectLst/>
            <a:latin typeface="Arial" pitchFamily="34" charset="0"/>
            <a:ea typeface="Times New Roman"/>
            <a:cs typeface="Arial" pitchFamily="34" charset="0"/>
          </a:endParaRPr>
        </a:p>
      </dsp:txBody>
      <dsp:txXfrm>
        <a:off x="866088" y="3441182"/>
        <a:ext cx="6241739" cy="641680"/>
      </dsp:txXfrm>
    </dsp:sp>
    <dsp:sp modelId="{CD9A6AB9-A98B-4026-A56A-ABDCB574D747}">
      <dsp:nvSpPr>
        <dsp:cNvPr id="0" name=""/>
        <dsp:cNvSpPr/>
      </dsp:nvSpPr>
      <dsp:spPr>
        <a:xfrm>
          <a:off x="394809" y="3265688"/>
          <a:ext cx="802100" cy="8021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3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C04B0B0-1EF3-4BE9-A197-51F8E79A531D}">
      <dsp:nvSpPr>
        <dsp:cNvPr id="0" name=""/>
        <dsp:cNvSpPr/>
      </dsp:nvSpPr>
      <dsp:spPr>
        <a:xfrm>
          <a:off x="396661" y="4198743"/>
          <a:ext cx="6701548" cy="757901"/>
        </a:xfrm>
        <a:prstGeom prst="rect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0"/>
              </a:schemeClr>
            </a:gs>
            <a:gs pos="44000">
              <a:schemeClr val="accent1">
                <a:alpha val="90000"/>
                <a:hueOff val="0"/>
                <a:satOff val="0"/>
                <a:lumOff val="0"/>
                <a:alphaOff val="-40000"/>
                <a:tint val="60000"/>
                <a:satMod val="12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90000"/>
                <a:alpha val="100000"/>
                <a:lumMod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9334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Управление социальной защиты населения администрации </a:t>
          </a:r>
          <a:r>
            <a:rPr lang="ru-RU" sz="1400" kern="1200" dirty="0" err="1" smtClean="0">
              <a:effectLst/>
              <a:latin typeface="Arial" pitchFamily="34" charset="0"/>
              <a:ea typeface="Times New Roman"/>
              <a:cs typeface="Arial" pitchFamily="34" charset="0"/>
            </a:rPr>
            <a:t>Шебекинского</a:t>
          </a:r>
          <a:r>
            <a:rPr lang="ru-RU" sz="1400" kern="1200" dirty="0" smtClean="0">
              <a:effectLst/>
              <a:latin typeface="Arial" pitchFamily="34" charset="0"/>
              <a:ea typeface="Times New Roman"/>
              <a:cs typeface="Arial" pitchFamily="34" charset="0"/>
            </a:rPr>
            <a:t> городского округа </a:t>
          </a:r>
        </a:p>
      </dsp:txBody>
      <dsp:txXfrm>
        <a:off x="396661" y="4198743"/>
        <a:ext cx="6701548" cy="757901"/>
      </dsp:txXfrm>
    </dsp:sp>
    <dsp:sp modelId="{EDDFBF52-D8D4-498C-BA36-D7033C89EF10}">
      <dsp:nvSpPr>
        <dsp:cNvPr id="0" name=""/>
        <dsp:cNvSpPr/>
      </dsp:nvSpPr>
      <dsp:spPr>
        <a:xfrm>
          <a:off x="11159" y="4067279"/>
          <a:ext cx="802100" cy="80210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0"/>
              </a:schemeClr>
            </a:gs>
            <a:gs pos="44000">
              <a:schemeClr val="lt1">
                <a:hueOff val="0"/>
                <a:satOff val="0"/>
                <a:lumOff val="0"/>
                <a:alphaOff val="0"/>
                <a:tint val="60000"/>
                <a:satMod val="12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90000"/>
                <a:alpha val="100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46956-6F0D-4329-8F4E-AEB71BE7E343}">
      <dsp:nvSpPr>
        <dsp:cNvPr id="0" name=""/>
        <dsp:cNvSpPr/>
      </dsp:nvSpPr>
      <dsp:spPr>
        <a:xfrm>
          <a:off x="0" y="845944"/>
          <a:ext cx="892899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8EB01-62C7-45E9-BD83-C5DDF065902E}">
      <dsp:nvSpPr>
        <dsp:cNvPr id="0" name=""/>
        <dsp:cNvSpPr/>
      </dsp:nvSpPr>
      <dsp:spPr>
        <a:xfrm>
          <a:off x="342962" y="76611"/>
          <a:ext cx="8517757" cy="1108398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 течение последнего месяца действия социального контракта подготавливается заключение об оценке выполнения мероприятий программы социальной адаптации или о целесообразности продления срока действия социального контракта не более чем на половину срока ранее заключенного социального контракта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97070" y="130719"/>
        <a:ext cx="8409541" cy="1000182"/>
      </dsp:txXfrm>
    </dsp:sp>
    <dsp:sp modelId="{0EA982C3-A70E-4170-A826-D466567B3993}">
      <dsp:nvSpPr>
        <dsp:cNvPr id="0" name=""/>
        <dsp:cNvSpPr/>
      </dsp:nvSpPr>
      <dsp:spPr>
        <a:xfrm>
          <a:off x="0" y="2035000"/>
          <a:ext cx="892899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58B6C8-05AF-4E4F-92AA-EA491459775F}">
      <dsp:nvSpPr>
        <dsp:cNvPr id="0" name=""/>
        <dsp:cNvSpPr/>
      </dsp:nvSpPr>
      <dsp:spPr>
        <a:xfrm>
          <a:off x="455561" y="1481049"/>
          <a:ext cx="8460398" cy="814252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 течение 4-го месяца после месяца окончания срока действия социального контракта готовится отчет об оценке эффективности реализации социального контракта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95310" y="1520798"/>
        <a:ext cx="8380900" cy="734754"/>
      </dsp:txXfrm>
    </dsp:sp>
    <dsp:sp modelId="{1B9B219E-549F-491B-A4DB-150C206141CC}">
      <dsp:nvSpPr>
        <dsp:cNvPr id="0" name=""/>
        <dsp:cNvSpPr/>
      </dsp:nvSpPr>
      <dsp:spPr>
        <a:xfrm>
          <a:off x="0" y="2945396"/>
          <a:ext cx="892899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4E953-CFB3-4076-AD23-439CA77996DF}">
      <dsp:nvSpPr>
        <dsp:cNvPr id="0" name=""/>
        <dsp:cNvSpPr/>
      </dsp:nvSpPr>
      <dsp:spPr>
        <a:xfrm>
          <a:off x="479870" y="2657995"/>
          <a:ext cx="8296328" cy="619920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Ежемесячно до 5 числа месяца, следующего за отчетным, направляется отчет в департамент социальной защиты и труда Белгородской области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510132" y="2688257"/>
        <a:ext cx="8235804" cy="559396"/>
      </dsp:txXfrm>
    </dsp:sp>
    <dsp:sp modelId="{A4263573-9FAC-4B0E-8C2C-0E58C0143F75}">
      <dsp:nvSpPr>
        <dsp:cNvPr id="0" name=""/>
        <dsp:cNvSpPr/>
      </dsp:nvSpPr>
      <dsp:spPr>
        <a:xfrm>
          <a:off x="0" y="4004421"/>
          <a:ext cx="8928992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45A6E2-1487-421E-A520-EE37AE7A71BE}">
      <dsp:nvSpPr>
        <dsp:cNvPr id="0" name=""/>
        <dsp:cNvSpPr/>
      </dsp:nvSpPr>
      <dsp:spPr>
        <a:xfrm>
          <a:off x="461981" y="3594096"/>
          <a:ext cx="8216949" cy="72638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246" tIns="0" rIns="236246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Проводится ежемесячный мониторинг условий жизни гражданина (семьи гражданина) </a:t>
          </a:r>
          <a:r>
            <a:rPr lang="ru-RU" sz="1600" b="1" kern="1200" smtClean="0">
              <a:solidFill>
                <a:schemeClr val="tx1"/>
              </a:solidFill>
            </a:rPr>
            <a:t>в течении </a:t>
          </a:r>
          <a:r>
            <a:rPr lang="ru-RU" sz="1600" b="1" kern="1200" dirty="0" smtClean="0">
              <a:solidFill>
                <a:schemeClr val="tx1"/>
              </a:solidFill>
            </a:rPr>
            <a:t>12 месяцев со дня окончания действия социального контракта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97440" y="3629555"/>
        <a:ext cx="8146031" cy="6554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A4984-9047-4E4D-98AC-045736F317CD}">
      <dsp:nvSpPr>
        <dsp:cNvPr id="0" name=""/>
        <dsp:cNvSpPr/>
      </dsp:nvSpPr>
      <dsp:spPr>
        <a:xfrm>
          <a:off x="0" y="3537"/>
          <a:ext cx="5616624" cy="81409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Управление социальной защиты населения администрации </a:t>
          </a:r>
          <a:r>
            <a:rPr lang="ru-RU" sz="16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Шебекинского</a:t>
          </a: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городского округа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741" y="43278"/>
        <a:ext cx="5537142" cy="734609"/>
      </dsp:txXfrm>
    </dsp:sp>
    <dsp:sp modelId="{92FE3168-6207-4DDD-8ACB-80747A4B4954}">
      <dsp:nvSpPr>
        <dsp:cNvPr id="0" name=""/>
        <dsp:cNvSpPr/>
      </dsp:nvSpPr>
      <dsp:spPr>
        <a:xfrm>
          <a:off x="0" y="818796"/>
          <a:ext cx="5616624" cy="658425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Комитет АПК и природопользования администрации </a:t>
          </a:r>
          <a:r>
            <a:rPr lang="ru-RU" sz="16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Шебекинского</a:t>
          </a: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городского округа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142" y="850938"/>
        <a:ext cx="5552340" cy="594141"/>
      </dsp:txXfrm>
    </dsp:sp>
    <dsp:sp modelId="{B680BED2-E2D7-40A7-B947-45097455DA5C}">
      <dsp:nvSpPr>
        <dsp:cNvPr id="0" name=""/>
        <dsp:cNvSpPr/>
      </dsp:nvSpPr>
      <dsp:spPr>
        <a:xfrm>
          <a:off x="0" y="1478289"/>
          <a:ext cx="5616624" cy="69742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Комитет экономического развития администрации </a:t>
          </a:r>
          <a:r>
            <a:rPr lang="ru-RU" sz="16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Шебекинского</a:t>
          </a: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городского округа</a:t>
          </a:r>
        </a:p>
      </dsp:txBody>
      <dsp:txXfrm>
        <a:off x="34045" y="1512334"/>
        <a:ext cx="5548534" cy="629334"/>
      </dsp:txXfrm>
    </dsp:sp>
    <dsp:sp modelId="{ADF3FD0E-E7FD-45D5-BF87-CCF61E481D59}">
      <dsp:nvSpPr>
        <dsp:cNvPr id="0" name=""/>
        <dsp:cNvSpPr/>
      </dsp:nvSpPr>
      <dsp:spPr>
        <a:xfrm>
          <a:off x="0" y="2200453"/>
          <a:ext cx="5616624" cy="725808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МРИ ФНС №</a:t>
          </a: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 </a:t>
          </a: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rPr>
            <a:t>по Белгородской области  </a:t>
          </a:r>
        </a:p>
      </dsp:txBody>
      <dsp:txXfrm>
        <a:off x="35431" y="2235884"/>
        <a:ext cx="5545762" cy="654946"/>
      </dsp:txXfrm>
    </dsp:sp>
    <dsp:sp modelId="{4A6E424B-AE24-47DF-B1EF-31D656D0F6F1}">
      <dsp:nvSpPr>
        <dsp:cNvPr id="0" name=""/>
        <dsp:cNvSpPr/>
      </dsp:nvSpPr>
      <dsp:spPr>
        <a:xfrm>
          <a:off x="0" y="2903741"/>
          <a:ext cx="5616624" cy="70292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ОКУ «</a:t>
          </a:r>
          <a:r>
            <a:rPr lang="ru-RU" sz="16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Шебекинский</a:t>
          </a: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городской центр занятости населения» </a:t>
          </a:r>
        </a:p>
      </dsp:txBody>
      <dsp:txXfrm>
        <a:off x="34314" y="2938055"/>
        <a:ext cx="5547996" cy="634296"/>
      </dsp:txXfrm>
    </dsp:sp>
    <dsp:sp modelId="{A7ADB43F-50CE-4F72-B7B8-13C2F40A6DB9}">
      <dsp:nvSpPr>
        <dsp:cNvPr id="0" name=""/>
        <dsp:cNvSpPr/>
      </dsp:nvSpPr>
      <dsp:spPr>
        <a:xfrm>
          <a:off x="0" y="3607762"/>
          <a:ext cx="5616624" cy="743049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Территориальные администрации </a:t>
          </a:r>
          <a:r>
            <a:rPr lang="ru-RU" sz="16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администрации</a:t>
          </a: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Шебекинского</a:t>
          </a: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городского округа </a:t>
          </a:r>
        </a:p>
      </dsp:txBody>
      <dsp:txXfrm>
        <a:off x="36273" y="3644035"/>
        <a:ext cx="5544078" cy="670503"/>
      </dsp:txXfrm>
    </dsp:sp>
    <dsp:sp modelId="{F5AB42FC-011E-45CE-A997-9FA4B4B1AC3A}">
      <dsp:nvSpPr>
        <dsp:cNvPr id="0" name=""/>
        <dsp:cNvSpPr/>
      </dsp:nvSpPr>
      <dsp:spPr>
        <a:xfrm>
          <a:off x="0" y="4351908"/>
          <a:ext cx="5616624" cy="613034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Работодатели  </a:t>
          </a:r>
        </a:p>
      </dsp:txBody>
      <dsp:txXfrm>
        <a:off x="29926" y="4381834"/>
        <a:ext cx="5556772" cy="553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4E3D18-64FB-4D8C-BD2D-C15FADDAD086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97F9E-4CCD-4DB6-9F71-71D11082308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199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FAADC-2359-4151-AAEA-5A89CA0EFBD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11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FAADC-2359-4151-AAEA-5A89CA0EFBD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11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FAADC-2359-4151-AAEA-5A89CA0EFBD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11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6C0E-74A1-4015-A450-7B480CF6BFD7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7860-651A-4001-AE67-55D1F72683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6C0E-74A1-4015-A450-7B480CF6BFD7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7860-651A-4001-AE67-55D1F72683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6C0E-74A1-4015-A450-7B480CF6BFD7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7860-651A-4001-AE67-55D1F726833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6C0E-74A1-4015-A450-7B480CF6BFD7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7860-651A-4001-AE67-55D1F726833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6C0E-74A1-4015-A450-7B480CF6BFD7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7860-651A-4001-AE67-55D1F72683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6C0E-74A1-4015-A450-7B480CF6BFD7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7860-651A-4001-AE67-55D1F726833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6C0E-74A1-4015-A450-7B480CF6BFD7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7860-651A-4001-AE67-55D1F72683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6C0E-74A1-4015-A450-7B480CF6BFD7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7860-651A-4001-AE67-55D1F72683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6C0E-74A1-4015-A450-7B480CF6BFD7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7860-651A-4001-AE67-55D1F72683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6C0E-74A1-4015-A450-7B480CF6BFD7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7860-651A-4001-AE67-55D1F726833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86C0E-74A1-4015-A450-7B480CF6BFD7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E7860-651A-4001-AE67-55D1F726833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6186C0E-74A1-4015-A450-7B480CF6BFD7}" type="datetimeFigureOut">
              <a:rPr lang="ru-RU" smtClean="0"/>
              <a:t>16.02.2021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5E7860-651A-4001-AE67-55D1F726833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260648"/>
            <a:ext cx="6766520" cy="1996132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002060"/>
                </a:solidFill>
              </a:rPr>
              <a:t>Управление социальной защиты населения администрации Шебекинского </a:t>
            </a:r>
            <a:r>
              <a:rPr lang="ru-RU" sz="3100" b="1" dirty="0" smtClean="0">
                <a:solidFill>
                  <a:srgbClr val="002060"/>
                </a:solidFill>
              </a:rPr>
              <a:t>городского округа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440160" cy="1800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64096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021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3663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88156" y="260647"/>
            <a:ext cx="7604323" cy="129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200" b="1" dirty="0" smtClean="0">
                <a:solidFill>
                  <a:srgbClr val="002060"/>
                </a:solidFill>
              </a:rPr>
              <a:t>Управление социальной защиты населения администрации Шебекинского городского округа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899592" y="2348880"/>
            <a:ext cx="7992887" cy="407313"/>
          </a:xfrm>
          <a:prstGeom prst="hexagon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социальной защиты населения: 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1106" y="4797152"/>
            <a:ext cx="7992886" cy="407313"/>
          </a:xfrm>
          <a:prstGeom prst="hexagon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Заключение социального контракта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58736" y="5206926"/>
            <a:ext cx="7740000" cy="553999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500" b="1" dirty="0" smtClean="0"/>
              <a:t>Не позднее чем, через 10 рабочих дней после даты принятия решения об утверждении программы социальной адаптации</a:t>
            </a:r>
            <a:endParaRPr lang="ru-RU" sz="1500" b="1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23528" y="2348880"/>
            <a:ext cx="489204" cy="43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23528" y="4788393"/>
            <a:ext cx="489204" cy="43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29958" y="2756193"/>
            <a:ext cx="7740000" cy="19389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500" b="1" dirty="0" smtClean="0"/>
              <a:t>Готовит проект социального контракта, проект программы социальной адаптации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500" b="1" dirty="0" smtClean="0"/>
              <a:t>Направляет для рассмотрения на межведомственной комиссии. (При необходимости приглашает заявителя на заседание Комиссии).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500" b="1" dirty="0" smtClean="0"/>
              <a:t>Уведомляет заявителя, о времени и месте проведения заседания Комиссии  за 2 рабочих дня до даты заседания Комиссии.</a:t>
            </a:r>
          </a:p>
          <a:p>
            <a:pPr marL="285750" indent="-285750">
              <a:buFont typeface="Arial" charset="0"/>
              <a:buChar char="•"/>
            </a:pPr>
            <a:r>
              <a:rPr lang="ru-RU" sz="1500" b="1" dirty="0" smtClean="0"/>
              <a:t>Уведомляет заявителя о назначении  государственной социальной помощи или об отказе  в ее назначении  не позднее чем через 2 рабочих дня после утверждения программы.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31106" y="5877272"/>
            <a:ext cx="7992886" cy="407313"/>
          </a:xfrm>
          <a:prstGeom prst="hexagon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программы социальной адаптации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323528" y="5877272"/>
            <a:ext cx="489204" cy="43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69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3663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7584" y="260648"/>
            <a:ext cx="806489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200" b="1" dirty="0" smtClean="0">
                <a:solidFill>
                  <a:srgbClr val="002060"/>
                </a:solidFill>
              </a:rPr>
              <a:t>Управление социальной защиты населения администрации Шебекинского городского округа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033594771"/>
              </p:ext>
            </p:extLst>
          </p:nvPr>
        </p:nvGraphicFramePr>
        <p:xfrm>
          <a:off x="107504" y="2276872"/>
          <a:ext cx="8928992" cy="45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7824" y="1559223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КОНТРОЛЬ</a:t>
            </a:r>
            <a:endParaRPr lang="ru-RU" sz="4000" b="1" dirty="0"/>
          </a:p>
        </p:txBody>
      </p:sp>
      <p:pic>
        <p:nvPicPr>
          <p:cNvPr id="11" name="Рисунок 10" descr="https://im0-tub-ru.yandex.net/i?id=9e5dbf56f714ec630e25d03f09896bcd&amp;ref=rim&amp;n=33&amp;w=282&amp;h=188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489105"/>
            <a:ext cx="1214755" cy="807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79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3663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7584" y="260648"/>
            <a:ext cx="806489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200" b="1" dirty="0" smtClean="0">
                <a:solidFill>
                  <a:srgbClr val="002060"/>
                </a:solidFill>
              </a:rPr>
              <a:t>Управление социальной защиты населения администрации Шебекинского городского округа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67916" y="2996952"/>
            <a:ext cx="4896544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Невыполнение получателем государственной социальной помощи мероприятий </a:t>
            </a:r>
            <a:r>
              <a:rPr lang="ru-RU" sz="1600" b="1" dirty="0">
                <a:solidFill>
                  <a:schemeClr val="tx1"/>
                </a:solidFill>
              </a:rPr>
              <a:t>на основании социального </a:t>
            </a:r>
            <a:r>
              <a:rPr lang="ru-RU" sz="1600" b="1" dirty="0" smtClean="0">
                <a:solidFill>
                  <a:schemeClr val="tx1"/>
                </a:solidFill>
              </a:rPr>
              <a:t>контракта, без уважительных причин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6491" y="4149080"/>
            <a:ext cx="4896544" cy="86409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Выявление фактов, свидетельствующих об отсутствии У семьи (гражданина) права на оказание государственной социальной помощи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5301208"/>
            <a:ext cx="4896544" cy="12961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Смерть гражданина (всех совершеннолетних членов семьи) или признание их умершими (безвестно отсутствующими), недееспособными (ограниченно дееспособными) по решению суда, вступившему в законную силу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8" name="Прямая соединительная линия 7"/>
          <p:cNvCxnSpPr>
            <a:stCxn id="6" idx="3"/>
          </p:cNvCxnSpPr>
          <p:nvPr/>
        </p:nvCxnSpPr>
        <p:spPr>
          <a:xfrm>
            <a:off x="5164460" y="3429000"/>
            <a:ext cx="3301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193035" y="4581128"/>
            <a:ext cx="3015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5494585" y="3427487"/>
            <a:ext cx="0" cy="11536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трелка вправо 18"/>
          <p:cNvSpPr/>
          <p:nvPr/>
        </p:nvSpPr>
        <p:spPr>
          <a:xfrm>
            <a:off x="5494585" y="3789040"/>
            <a:ext cx="517575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01544" y="3084562"/>
            <a:ext cx="2890936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Денежные средства, </a:t>
            </a:r>
            <a:r>
              <a:rPr lang="ru-RU" sz="1600" b="1" dirty="0" smtClean="0">
                <a:solidFill>
                  <a:schemeClr val="tx1"/>
                </a:solidFill>
              </a:rPr>
              <a:t>выделенные на реализацию мероприятий  программы социальной адаптации, подлежат возврату в полном объеме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3527" y="1988840"/>
            <a:ext cx="5171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ДЕЙСТВИЕ СОЦИАЛЬНОГО КОНТРАКТА</a:t>
            </a:r>
          </a:p>
          <a:p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ПРЕКРАЩАЕТСЯ В СЛУЧАЯХ:</a:t>
            </a:r>
            <a:endParaRPr lang="ru-RU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004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3663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7584" y="260648"/>
            <a:ext cx="806489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200" b="1" dirty="0" smtClean="0">
                <a:solidFill>
                  <a:srgbClr val="002060"/>
                </a:solidFill>
              </a:rPr>
              <a:t>Управление социальной защиты населения администрации Шебекинского городского округа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934332"/>
              </p:ext>
            </p:extLst>
          </p:nvPr>
        </p:nvGraphicFramePr>
        <p:xfrm>
          <a:off x="3347864" y="1700808"/>
          <a:ext cx="56166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51520" y="1772816"/>
            <a:ext cx="3024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МЕЖВЕДОМСТВЕННОГО ВЗАИМОДЕЙСТВИЯ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Рисунок 17" descr="https://pbs.twimg.com/media/Dx_aUQ6X0AAq8p7.jpg:large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2808312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05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3663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88156" y="260647"/>
            <a:ext cx="7604323" cy="129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200" b="1" dirty="0" smtClean="0">
                <a:solidFill>
                  <a:srgbClr val="002060"/>
                </a:solidFill>
              </a:rPr>
              <a:t>Управление социальной защиты населения администрации Шебекинского городского округа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60021" y="2226930"/>
            <a:ext cx="8799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Расчет субвенции бюджету Шебекинского городского округа на 2021 год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228368"/>
              </p:ext>
            </p:extLst>
          </p:nvPr>
        </p:nvGraphicFramePr>
        <p:xfrm>
          <a:off x="260016" y="2596262"/>
          <a:ext cx="8704470" cy="20912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52913"/>
                <a:gridCol w="383580"/>
                <a:gridCol w="383580"/>
                <a:gridCol w="383580"/>
                <a:gridCol w="383580"/>
                <a:gridCol w="383580"/>
                <a:gridCol w="383580"/>
                <a:gridCol w="383580"/>
                <a:gridCol w="383580"/>
                <a:gridCol w="383580"/>
                <a:gridCol w="383580"/>
                <a:gridCol w="383580"/>
                <a:gridCol w="383580"/>
                <a:gridCol w="383580"/>
                <a:gridCol w="383580"/>
                <a:gridCol w="383580"/>
                <a:gridCol w="383580"/>
                <a:gridCol w="383580"/>
                <a:gridCol w="383580"/>
                <a:gridCol w="383580"/>
                <a:gridCol w="383580"/>
                <a:gridCol w="379957"/>
              </a:tblGrid>
              <a:tr h="709977">
                <a:tc rowSpan="3">
                  <a:txBody>
                    <a:bodyPr/>
                    <a:lstStyle/>
                    <a:p>
                      <a:pPr algn="ctr"/>
                      <a:r>
                        <a:rPr lang="ru-RU" sz="600" dirty="0" smtClean="0"/>
                        <a:t>Наименование</a:t>
                      </a:r>
                      <a:r>
                        <a:rPr lang="ru-RU" sz="600" baseline="0" dirty="0" smtClean="0"/>
                        <a:t> муниципального района</a:t>
                      </a:r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600" dirty="0" smtClean="0"/>
                        <a:t>Поиск</a:t>
                      </a:r>
                      <a:r>
                        <a:rPr lang="ru-RU" sz="600" baseline="0" dirty="0" smtClean="0"/>
                        <a:t> работы</a:t>
                      </a:r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600" dirty="0" smtClean="0"/>
                        <a:t>Индивидуальная предпринимательская деятельность</a:t>
                      </a:r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600" dirty="0" smtClean="0"/>
                        <a:t>Ведение личного подсобного хозяйства</a:t>
                      </a:r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sz="600" dirty="0" smtClean="0"/>
                        <a:t>Помощь в преодолении трудной жизненной ситуации</a:t>
                      </a:r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021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600" dirty="0" smtClean="0"/>
                        <a:t>Выделено средств</a:t>
                      </a:r>
                      <a:r>
                        <a:rPr lang="ru-RU" sz="600" baseline="0" dirty="0" smtClean="0"/>
                        <a:t> </a:t>
                      </a:r>
                      <a:endParaRPr lang="ru-RU" sz="600" dirty="0" smtClean="0"/>
                    </a:p>
                    <a:p>
                      <a:pPr algn="ctr"/>
                      <a:endParaRPr lang="ru-RU" sz="600" dirty="0" smtClean="0"/>
                    </a:p>
                    <a:p>
                      <a:pPr algn="ctr"/>
                      <a:endParaRPr lang="ru-RU" sz="600" dirty="0" smtClean="0"/>
                    </a:p>
                    <a:p>
                      <a:pPr algn="ctr"/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600" dirty="0" smtClean="0"/>
                        <a:t>из них</a:t>
                      </a:r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граждан</a:t>
                      </a:r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/>
                        <a:t>Выделено средств</a:t>
                      </a:r>
                      <a:r>
                        <a:rPr lang="ru-RU" sz="600" baseline="0" dirty="0" smtClean="0"/>
                        <a:t> </a:t>
                      </a:r>
                      <a:endParaRPr lang="ru-RU" sz="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dirty="0" smtClean="0"/>
                    </a:p>
                    <a:p>
                      <a:pPr algn="ctr"/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/>
                        <a:t>из них</a:t>
                      </a:r>
                      <a:endParaRPr lang="ru-RU" sz="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граждан</a:t>
                      </a:r>
                    </a:p>
                    <a:p>
                      <a:pPr algn="ctr"/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/>
                        <a:t>Выделено средств</a:t>
                      </a:r>
                      <a:r>
                        <a:rPr lang="ru-RU" sz="600" baseline="0" dirty="0" smtClean="0"/>
                        <a:t> </a:t>
                      </a:r>
                      <a:endParaRPr lang="ru-RU" sz="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dirty="0" smtClean="0"/>
                    </a:p>
                    <a:p>
                      <a:pPr algn="ctr"/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/>
                        <a:t>из них</a:t>
                      </a:r>
                      <a:endParaRPr lang="ru-RU" sz="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граждан</a:t>
                      </a:r>
                    </a:p>
                    <a:p>
                      <a:pPr algn="ctr"/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/>
                        <a:t>Выделено средств</a:t>
                      </a:r>
                      <a:r>
                        <a:rPr lang="ru-RU" sz="600" baseline="0" dirty="0" smtClean="0"/>
                        <a:t> </a:t>
                      </a:r>
                      <a:endParaRPr lang="ru-RU" sz="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dirty="0" smtClean="0"/>
                    </a:p>
                    <a:p>
                      <a:pPr algn="ctr"/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/>
                        <a:t>из них</a:t>
                      </a:r>
                      <a:endParaRPr lang="ru-RU" sz="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граждан</a:t>
                      </a:r>
                    </a:p>
                    <a:p>
                      <a:pPr algn="ctr"/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граждан</a:t>
                      </a:r>
                    </a:p>
                    <a:p>
                      <a:pPr algn="ctr"/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Всего</a:t>
                      </a:r>
                      <a:r>
                        <a:rPr lang="ru-RU" sz="600" baseline="0" dirty="0" smtClean="0">
                          <a:solidFill>
                            <a:schemeClr val="tx1"/>
                          </a:solidFill>
                          <a:latin typeface="+mn-lt"/>
                          <a:cs typeface="+mn-cs"/>
                        </a:rPr>
                        <a:t> выделено средств </a:t>
                      </a:r>
                      <a:endParaRPr lang="ru-RU" sz="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600" dirty="0" smtClean="0"/>
                        <a:t>из них</a:t>
                      </a:r>
                      <a:endParaRPr lang="ru-RU" sz="6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600" dirty="0" smtClean="0"/>
                        <a:t>в </a:t>
                      </a:r>
                      <a:r>
                        <a:rPr lang="ru-RU" sz="600" dirty="0" err="1" smtClean="0"/>
                        <a:t>т.ч</a:t>
                      </a:r>
                      <a:r>
                        <a:rPr lang="ru-RU" sz="600" dirty="0" smtClean="0"/>
                        <a:t>.</a:t>
                      </a:r>
                      <a:r>
                        <a:rPr lang="ru-RU" sz="600" baseline="0" dirty="0" smtClean="0"/>
                        <a:t> услуги банка</a:t>
                      </a:r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406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600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2339">
                <a:tc>
                  <a:txBody>
                    <a:bodyPr/>
                    <a:lstStyle/>
                    <a:p>
                      <a:pPr algn="ctr"/>
                      <a:r>
                        <a:rPr lang="ru-RU" sz="600" dirty="0" err="1" smtClean="0"/>
                        <a:t>Шебекинский</a:t>
                      </a:r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</a:t>
                      </a:r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2,29</a:t>
                      </a:r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0,6</a:t>
                      </a:r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3,84</a:t>
                      </a:r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3,03</a:t>
                      </a:r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</a:t>
                      </a:r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4,54</a:t>
                      </a:r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3,59</a:t>
                      </a:r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0,95</a:t>
                      </a:r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2,41</a:t>
                      </a:r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1,90</a:t>
                      </a:r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</a:t>
                      </a:r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13,91</a:t>
                      </a:r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10,81</a:t>
                      </a:r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3,10</a:t>
                      </a:r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0,21</a:t>
                      </a:r>
                      <a:endParaRPr lang="ru-RU" sz="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5715" y="3933056"/>
            <a:ext cx="283917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83768" y="3933056"/>
            <a:ext cx="283917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104" y="3933056"/>
            <a:ext cx="283917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2320" y="3933056"/>
            <a:ext cx="283917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95936" y="3933056"/>
            <a:ext cx="283917" cy="21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478" y="3856227"/>
            <a:ext cx="332038" cy="29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s://yt3.ggpht.com/a/AATXAJyEYtOFHYQy1DsNnyzFhEWsXwr85svrXZ3-1CZl=s900-c-k-c0xffffffff-no-rj-m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689" y="3861048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3330"/>
            <a:ext cx="2857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6" descr="https://yt3.ggpht.com/a/AATXAJyEYtOFHYQy1DsNnyzFhEWsXwr85svrXZ3-1CZl=s900-c-k-c0xffffffff-no-rj-m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878" y="3861048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https://yt3.ggpht.com/a/AATXAJyEYtOFHYQy1DsNnyzFhEWsXwr85svrXZ3-1CZl=s900-c-k-c0xffffffff-no-rj-m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446" y="3861048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856227"/>
            <a:ext cx="332038" cy="29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3856227"/>
            <a:ext cx="332038" cy="29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37" y="3856227"/>
            <a:ext cx="332038" cy="29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856227"/>
            <a:ext cx="332038" cy="292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" descr="https://yt3.ggpht.com/a/AATXAJyEYtOFHYQy1DsNnyzFhEWsXwr85svrXZ3-1CZl=s900-c-k-c0xffffffff-no-rj-m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3861048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251521" y="4869160"/>
            <a:ext cx="86409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/>
              <a:t>Распределение контингента и денежных средств на оказание государственной социальной помощи на освоение социального контракта, на 2021 год: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100" b="1" dirty="0" smtClean="0"/>
              <a:t>Количество граждан – 133 человека</a:t>
            </a:r>
          </a:p>
          <a:p>
            <a:pPr marL="171450" indent="-171450">
              <a:buFont typeface="Arial" charset="0"/>
              <a:buChar char="•"/>
            </a:pPr>
            <a:r>
              <a:rPr lang="ru-RU" sz="1100" b="1" dirty="0" smtClean="0"/>
              <a:t>Всего запланировано субвенций – 13  млн. 910 руб. </a:t>
            </a:r>
          </a:p>
          <a:p>
            <a:r>
              <a:rPr lang="ru-RU" sz="1100" b="1" dirty="0" smtClean="0"/>
              <a:t>Из средств федерального бюджета – 10 млн. </a:t>
            </a:r>
            <a:r>
              <a:rPr lang="ru-RU" sz="1200" b="1" dirty="0" smtClean="0"/>
              <a:t>810</a:t>
            </a:r>
            <a:r>
              <a:rPr lang="ru-RU" sz="1100" b="1" dirty="0" smtClean="0"/>
              <a:t> руб.</a:t>
            </a:r>
          </a:p>
          <a:p>
            <a:r>
              <a:rPr lang="ru-RU" sz="1100" b="1" dirty="0" smtClean="0"/>
              <a:t>Из средств областного бюджета – 3 млн. 100 руб.</a:t>
            </a:r>
          </a:p>
          <a:p>
            <a:r>
              <a:rPr lang="ru-RU" sz="1100" b="1" dirty="0" smtClean="0"/>
              <a:t>Услуги банка –210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169803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036915" cy="129614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69978" y="260648"/>
            <a:ext cx="8374022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200" b="1" dirty="0" smtClean="0">
                <a:solidFill>
                  <a:srgbClr val="002060"/>
                </a:solidFill>
              </a:rPr>
              <a:t>Управление социальной защиты населения администрации Шебекинского городского округа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213" y="1484809"/>
            <a:ext cx="8631807" cy="107721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Социальный контракт 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соглашение, которое заключено между гражданином и учреждением социальной защиты населения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. </a:t>
            </a:r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</a:rPr>
              <a:t>Учреждение обязуется оказать гражданину помощь, а гражданин – реализовать мероприятия, предусмотренные программой социальной адаптации.</a:t>
            </a:r>
            <a:endParaRPr lang="ru-RU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866" y="2675216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Кто имеет право на получение государственной 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помощи: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8866" y="3259991"/>
            <a:ext cx="4344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Семьи (граждане), имеющие среднедушевой доход, размер которого ниже величины прожиточного минимума, установленного на территории Белгородской области в расчете на душу населения на дату обращения.</a:t>
            </a:r>
            <a:endParaRPr lang="ru-RU" sz="1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pic>
        <p:nvPicPr>
          <p:cNvPr id="15" name="Рисунок 14" descr="https://im0-tub-ru.yandex.net/i?id=071e40ff1e72c1286b26bd86b3272446&amp;ref=rim&amp;n=33&amp;w=236&amp;h=18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13" y="5157192"/>
            <a:ext cx="1874520" cy="1486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727" y="4583404"/>
            <a:ext cx="1335087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41103" y="4631323"/>
            <a:ext cx="19802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 smtClean="0"/>
              <a:t>Малоимущие семьи</a:t>
            </a:r>
            <a:endParaRPr lang="ru-RU" sz="14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2699792" y="6130751"/>
            <a:ext cx="23434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/>
              <a:t>Одиноко проживающие граждане</a:t>
            </a:r>
            <a:endParaRPr lang="ru-RU" sz="1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5043228" y="2336662"/>
            <a:ext cx="3561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ЦЕЛЬ оказания помощи: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58977" y="2675216"/>
            <a:ext cx="429191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выход малоимущих граждан, на более высокий уровень жизни за счет собственных активных действий на получение постоянных самостоятельных источников дохода в денежной форме, позволяющих преодолеть трудную жизненную ситуацию и улучшить материальное положение таких граждан (семей)</a:t>
            </a:r>
            <a:endParaRPr lang="ru-RU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97102" y="4483153"/>
            <a:ext cx="42919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добровольность участия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обязательность исполнения условий социального контракта и мероприятий программы социальной адаптации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индивидуальный подход при определении мероприятий программы социальной адаптации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целевой характер государственной социальной помощи на основании социального контракта</a:t>
            </a:r>
            <a:endParaRPr lang="ru-RU" sz="1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95628" y="4244850"/>
            <a:ext cx="35612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Основные принципы:</a:t>
            </a: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687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036915" cy="1296144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288434" y="260648"/>
            <a:ext cx="7662461" cy="1224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200" b="1" dirty="0" smtClean="0">
                <a:solidFill>
                  <a:srgbClr val="002060"/>
                </a:solidFill>
              </a:rPr>
              <a:t>Управление социальной защиты населения администрации Шебекинского городского округа</a:t>
            </a:r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61631" y="1751129"/>
            <a:ext cx="1800000" cy="198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Поиск работы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88024" y="1772816"/>
            <a:ext cx="1800000" cy="198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Ведение личного подсобного хозяйства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948264" y="1751129"/>
            <a:ext cx="1800000" cy="198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Иные мероприятия, направленные на преодоление гражданином трудной жизненной ситуации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3528" y="3869464"/>
            <a:ext cx="1800000" cy="223196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 smtClean="0"/>
          </a:p>
          <a:p>
            <a:pPr algn="ctr"/>
            <a:r>
              <a:rPr lang="ru-RU" sz="1100" b="1" dirty="0" smtClean="0"/>
              <a:t>Размер помощи:</a:t>
            </a:r>
          </a:p>
          <a:p>
            <a:pPr algn="ctr"/>
            <a:endParaRPr lang="ru-RU" sz="1100" b="1" dirty="0" smtClean="0"/>
          </a:p>
          <a:p>
            <a:pPr algn="ctr"/>
            <a:r>
              <a:rPr lang="ru-RU" sz="1100" b="1" dirty="0" smtClean="0"/>
              <a:t>10 265 руб.</a:t>
            </a:r>
          </a:p>
          <a:p>
            <a:pPr algn="ctr"/>
            <a:r>
              <a:rPr lang="ru-RU" sz="1100" b="1" dirty="0" smtClean="0"/>
              <a:t>ежемесячная выплата</a:t>
            </a:r>
          </a:p>
          <a:p>
            <a:pPr algn="ctr"/>
            <a:r>
              <a:rPr lang="ru-RU" sz="1100" b="1" dirty="0" smtClean="0"/>
              <a:t>(но не более 4 месяцев)</a:t>
            </a:r>
          </a:p>
          <a:p>
            <a:pPr algn="ctr"/>
            <a:endParaRPr lang="ru-RU" sz="1100" b="1" dirty="0" smtClean="0"/>
          </a:p>
          <a:p>
            <a:pPr algn="ctr"/>
            <a:r>
              <a:rPr lang="ru-RU" sz="1100" b="1" dirty="0" smtClean="0"/>
              <a:t>до 30 000 руб.</a:t>
            </a:r>
          </a:p>
          <a:p>
            <a:pPr algn="ctr"/>
            <a:r>
              <a:rPr lang="ru-RU" sz="1100" b="1" dirty="0" smtClean="0"/>
              <a:t>на обучение и прохождение стажировки (единовременно)</a:t>
            </a:r>
          </a:p>
          <a:p>
            <a:pPr algn="ctr"/>
            <a:endParaRPr lang="ru-RU" sz="1100" b="1" dirty="0" smtClean="0"/>
          </a:p>
          <a:p>
            <a:pPr algn="ctr"/>
            <a:endParaRPr lang="ru-RU" sz="11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948264" y="3869432"/>
            <a:ext cx="1800000" cy="223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b="1" dirty="0" smtClean="0"/>
          </a:p>
          <a:p>
            <a:pPr algn="ctr"/>
            <a:endParaRPr lang="ru-RU" sz="1100" b="1" dirty="0"/>
          </a:p>
          <a:p>
            <a:pPr algn="ctr"/>
            <a:endParaRPr lang="ru-RU" sz="1100" b="1" dirty="0" smtClean="0"/>
          </a:p>
          <a:p>
            <a:pPr algn="ctr"/>
            <a:r>
              <a:rPr lang="ru-RU" sz="1100" b="1" dirty="0" smtClean="0"/>
              <a:t>Размер </a:t>
            </a:r>
            <a:r>
              <a:rPr lang="ru-RU" sz="1100" b="1" dirty="0"/>
              <a:t>помощи:</a:t>
            </a:r>
          </a:p>
          <a:p>
            <a:pPr algn="ctr"/>
            <a:endParaRPr lang="ru-RU" sz="1100" b="1" dirty="0" smtClean="0"/>
          </a:p>
          <a:p>
            <a:pPr algn="ctr"/>
            <a:r>
              <a:rPr lang="ru-RU" sz="1100" b="1" dirty="0" smtClean="0"/>
              <a:t>10 </a:t>
            </a:r>
            <a:r>
              <a:rPr lang="ru-RU" sz="1100" b="1" dirty="0"/>
              <a:t>265 руб</a:t>
            </a:r>
            <a:r>
              <a:rPr lang="ru-RU" sz="1100" b="1" dirty="0" smtClean="0"/>
              <a:t>.</a:t>
            </a:r>
          </a:p>
          <a:p>
            <a:pPr algn="ctr"/>
            <a:r>
              <a:rPr lang="ru-RU" sz="1100" b="1" dirty="0" smtClean="0"/>
              <a:t>ежемесячная выплата</a:t>
            </a:r>
          </a:p>
          <a:p>
            <a:pPr algn="ctr"/>
            <a:endParaRPr lang="ru-RU" sz="1100" b="1" dirty="0"/>
          </a:p>
          <a:p>
            <a:pPr algn="ctr"/>
            <a:endParaRPr lang="ru-RU" sz="1100" b="1" dirty="0" smtClean="0"/>
          </a:p>
          <a:p>
            <a:pPr algn="ctr"/>
            <a:endParaRPr lang="ru-RU" sz="1100" b="1" dirty="0"/>
          </a:p>
          <a:p>
            <a:pPr algn="ctr"/>
            <a:endParaRPr lang="ru-RU" sz="1100" b="1" dirty="0" smtClean="0"/>
          </a:p>
          <a:p>
            <a:pPr algn="ctr"/>
            <a:endParaRPr lang="ru-RU" sz="1100" b="1" dirty="0"/>
          </a:p>
          <a:p>
            <a:pPr algn="ctr"/>
            <a:endParaRPr lang="ru-RU" sz="1100" b="1" dirty="0" smtClean="0"/>
          </a:p>
          <a:p>
            <a:pPr algn="ctr"/>
            <a:endParaRPr lang="ru-RU" sz="1100" b="1" dirty="0"/>
          </a:p>
          <a:p>
            <a:pPr algn="ctr"/>
            <a:endParaRPr lang="ru-RU" sz="1100" b="1" dirty="0" smtClean="0"/>
          </a:p>
          <a:p>
            <a:pPr algn="ctr"/>
            <a:endParaRPr lang="ru-RU" sz="11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788024" y="3869432"/>
            <a:ext cx="1800000" cy="223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Размер помощи:</a:t>
            </a:r>
          </a:p>
          <a:p>
            <a:pPr algn="ctr"/>
            <a:endParaRPr lang="ru-RU" sz="1100" b="1" dirty="0" smtClean="0"/>
          </a:p>
          <a:p>
            <a:pPr algn="ctr"/>
            <a:r>
              <a:rPr lang="ru-RU" sz="1100" b="1" dirty="0" smtClean="0"/>
              <a:t>до 100 </a:t>
            </a:r>
            <a:r>
              <a:rPr lang="ru-RU" sz="1100" b="1" dirty="0"/>
              <a:t>000 руб.</a:t>
            </a:r>
          </a:p>
          <a:p>
            <a:pPr algn="ctr"/>
            <a:r>
              <a:rPr lang="ru-RU" sz="1100" b="1" dirty="0"/>
              <a:t>единовременная выплата</a:t>
            </a:r>
          </a:p>
          <a:p>
            <a:pPr algn="ctr"/>
            <a:endParaRPr lang="ru-RU" sz="1100" b="1" dirty="0"/>
          </a:p>
          <a:p>
            <a:pPr algn="ctr"/>
            <a:endParaRPr lang="ru-RU" sz="1100" b="1" dirty="0"/>
          </a:p>
          <a:p>
            <a:pPr algn="ctr"/>
            <a:r>
              <a:rPr lang="ru-RU" sz="1100" b="1" dirty="0"/>
              <a:t>до  30 000 руб.</a:t>
            </a:r>
          </a:p>
          <a:p>
            <a:pPr algn="ctr"/>
            <a:r>
              <a:rPr lang="ru-RU" sz="1100" b="1" dirty="0"/>
              <a:t>на обучение</a:t>
            </a:r>
          </a:p>
          <a:p>
            <a:pPr algn="ctr"/>
            <a:r>
              <a:rPr lang="ru-RU" sz="1100" b="1" dirty="0"/>
              <a:t>(единовременно)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555776" y="3869432"/>
            <a:ext cx="1800000" cy="2232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b="1" dirty="0"/>
              <a:t>Размер помощи:</a:t>
            </a:r>
          </a:p>
          <a:p>
            <a:pPr algn="ctr"/>
            <a:endParaRPr lang="ru-RU" sz="1100" b="1" dirty="0" smtClean="0"/>
          </a:p>
          <a:p>
            <a:pPr algn="ctr"/>
            <a:r>
              <a:rPr lang="ru-RU" sz="1100" b="1" dirty="0" smtClean="0"/>
              <a:t>до 250 000 </a:t>
            </a:r>
            <a:r>
              <a:rPr lang="ru-RU" sz="1100" b="1" dirty="0"/>
              <a:t>руб.</a:t>
            </a:r>
          </a:p>
          <a:p>
            <a:pPr algn="ctr"/>
            <a:r>
              <a:rPr lang="ru-RU" sz="1100" b="1" dirty="0" smtClean="0"/>
              <a:t>единовременная выплата</a:t>
            </a:r>
            <a:endParaRPr lang="ru-RU" sz="1100" b="1" dirty="0"/>
          </a:p>
          <a:p>
            <a:pPr algn="ctr"/>
            <a:endParaRPr lang="ru-RU" sz="1100" b="1" dirty="0" smtClean="0"/>
          </a:p>
          <a:p>
            <a:pPr algn="ctr"/>
            <a:endParaRPr lang="ru-RU" sz="1100" b="1" dirty="0" smtClean="0"/>
          </a:p>
          <a:p>
            <a:pPr algn="ctr"/>
            <a:r>
              <a:rPr lang="ru-RU" sz="1100" b="1" dirty="0" smtClean="0"/>
              <a:t>до  30 000 руб.</a:t>
            </a:r>
          </a:p>
          <a:p>
            <a:pPr algn="ctr"/>
            <a:r>
              <a:rPr lang="ru-RU" sz="1100" b="1" dirty="0" smtClean="0"/>
              <a:t>на обучение</a:t>
            </a:r>
          </a:p>
          <a:p>
            <a:pPr algn="ctr"/>
            <a:r>
              <a:rPr lang="ru-RU" sz="1100" b="1" dirty="0" smtClean="0"/>
              <a:t>(единовременно)</a:t>
            </a:r>
            <a:endParaRPr lang="ru-RU" sz="1100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23528" y="6192819"/>
            <a:ext cx="1800000" cy="440432"/>
          </a:xfrm>
          <a:prstGeom prst="round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СРОК:</a:t>
            </a:r>
          </a:p>
          <a:p>
            <a:pPr algn="ctr"/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более 9 месяцев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948264" y="6180033"/>
            <a:ext cx="1800000" cy="440432"/>
          </a:xfrm>
          <a:prstGeom prst="round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08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СРОК:</a:t>
            </a:r>
          </a:p>
          <a:p>
            <a:pPr algn="ctr"/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более </a:t>
            </a:r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месяцев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788024" y="6179391"/>
            <a:ext cx="1800000" cy="440432"/>
          </a:xfrm>
          <a:prstGeom prst="round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08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СРОК:</a:t>
            </a:r>
          </a:p>
          <a:p>
            <a:pPr algn="ctr"/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месяцев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555776" y="6165304"/>
            <a:ext cx="1800000" cy="440432"/>
          </a:xfrm>
          <a:prstGeom prst="roundRect">
            <a:avLst/>
          </a:prstGeom>
          <a:gradFill>
            <a:gsLst>
              <a:gs pos="0">
                <a:schemeClr val="bg2">
                  <a:lumMod val="50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0800000" scaled="1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СРОК:</a:t>
            </a:r>
          </a:p>
          <a:p>
            <a:pPr algn="ctr"/>
            <a:r>
              <a:rPr lang="ru-RU" sz="1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месяцев</a:t>
            </a:r>
            <a:endParaRPr lang="ru-RU" sz="1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232" y="1866672"/>
            <a:ext cx="1495583" cy="868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https://4bazzar.com/img/png/shoppe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545" y="1813204"/>
            <a:ext cx="1107437" cy="975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628" y="1869592"/>
            <a:ext cx="150018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Скругленный прямоугольник 27"/>
          <p:cNvSpPr/>
          <p:nvPr/>
        </p:nvSpPr>
        <p:spPr>
          <a:xfrm>
            <a:off x="2555776" y="1752642"/>
            <a:ext cx="1800000" cy="1980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1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Осуществление индивидуальной предпринимательской деятельности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" name="Picture 7" descr="https://6gnet.pl/assets/plugins/parallax-slider/img/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03" y="1910345"/>
            <a:ext cx="1468745" cy="78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s://avatars.mds.yandex.net/get-zen_doc/225901/pub_5b5a920fda362a00aaed12f1_5b5a9801261aac00aafe1535/scale_12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97" y="1813204"/>
            <a:ext cx="830467" cy="83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50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3663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7584" y="260648"/>
            <a:ext cx="806489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200" b="1" dirty="0" smtClean="0">
                <a:solidFill>
                  <a:srgbClr val="002060"/>
                </a:solidFill>
              </a:rPr>
              <a:t>Управление социальной защиты населения администрации Шебекинского городского округа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080199491"/>
              </p:ext>
            </p:extLst>
          </p:nvPr>
        </p:nvGraphicFramePr>
        <p:xfrm>
          <a:off x="1835696" y="1916832"/>
          <a:ext cx="7256809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4988" y="2107595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Мероприятие: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525" y="2959467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Результат: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525" y="3517557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Денежные средства на мероприятие: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373" y="5157192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Срок контракта: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988" y="5733256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Ответственные исполнители: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2911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3663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7584" y="260648"/>
            <a:ext cx="806489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200" b="1" dirty="0" smtClean="0">
                <a:solidFill>
                  <a:srgbClr val="002060"/>
                </a:solidFill>
              </a:rPr>
              <a:t>Управление социальной защиты населения администрации Шебекинского городского округа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4202362466"/>
              </p:ext>
            </p:extLst>
          </p:nvPr>
        </p:nvGraphicFramePr>
        <p:xfrm>
          <a:off x="1763688" y="1609570"/>
          <a:ext cx="7256809" cy="513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102" y="1912313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Мероприятие: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102" y="2492896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Результат: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988" y="4015192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Денежные средства на мероприятие: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909" y="5326469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Срок контракта: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988" y="587727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Ответственные исполнители: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7" y="3212976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Дополнительные условия: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80087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3663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7584" y="260648"/>
            <a:ext cx="806489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200" b="1" dirty="0" smtClean="0">
                <a:solidFill>
                  <a:srgbClr val="002060"/>
                </a:solidFill>
              </a:rPr>
              <a:t>Управление социальной защиты населения администрации Шебекинского городского округа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920996888"/>
              </p:ext>
            </p:extLst>
          </p:nvPr>
        </p:nvGraphicFramePr>
        <p:xfrm>
          <a:off x="1763688" y="1609570"/>
          <a:ext cx="7256809" cy="513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102" y="1912313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Мероприятие: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102" y="2492896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Результат: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988" y="4015192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Денежные средства на мероприятие: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909" y="5326469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Срок контракта: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988" y="5877272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Ответственные исполнители: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7" y="3212976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Дополнительные условия: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415687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3663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7584" y="260648"/>
            <a:ext cx="806489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200" b="1" dirty="0" smtClean="0">
                <a:solidFill>
                  <a:srgbClr val="002060"/>
                </a:solidFill>
              </a:rPr>
              <a:t>Управление социальной защиты населения администрации Шебекинского городского округа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31568882"/>
              </p:ext>
            </p:extLst>
          </p:nvPr>
        </p:nvGraphicFramePr>
        <p:xfrm>
          <a:off x="1763688" y="1609570"/>
          <a:ext cx="7256809" cy="51317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102" y="1912313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Мероприятие: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4988" y="2662173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Результат: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988" y="3789040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Денежные средства на мероприятие: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281" y="5116740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Срок контракта: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281" y="5733256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Ответственные исполнители: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39285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3663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27584" y="260648"/>
            <a:ext cx="8064896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200" b="1" dirty="0" smtClean="0">
                <a:solidFill>
                  <a:srgbClr val="002060"/>
                </a:solidFill>
              </a:rPr>
              <a:t>Управление социальной защиты населения администрации Шебекинского городского округа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3203848" y="1988840"/>
            <a:ext cx="5688632" cy="468052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паспорт гражданина Российской Федерации или иной документ, удостоверяющий личность всех членов семьи (гражданина);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СНИЛС всех членов семьи;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Документы о степени родства всех членов семьи (свидетельство о рождении, свидетельство о заключении брака, свидетельство о расторжении брака, либо свидетельство о перемене фамилии, имени, отчества);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Сведения о доходах всех членов семьи (гражданина) за три последних календарных  месяца, предшествующих месяцу подачи заявления;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chemeClr val="tx1"/>
                </a:solidFill>
              </a:rPr>
              <a:t>Документ с указанием реквизитов счета гражданина, являющегося заявителем, открытого в российской  кредитной организации.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5" name="Рисунок 14" descr="https://avatars.mds.yandex.net/get-zen_doc/3630671/pub_5f3431f69a6d9d7122a60a65_5f34320beae0783182772657/scale_120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9" r="4493"/>
          <a:stretch/>
        </p:blipFill>
        <p:spPr bwMode="auto">
          <a:xfrm>
            <a:off x="539552" y="3717032"/>
            <a:ext cx="2664296" cy="2664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51520" y="2276872"/>
            <a:ext cx="2822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НЕОБХОДИМЫЕ ДОКУМЕНТЫ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03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03663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88156" y="260647"/>
            <a:ext cx="7604323" cy="1298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200" b="1" dirty="0" smtClean="0">
                <a:solidFill>
                  <a:srgbClr val="002060"/>
                </a:solidFill>
              </a:rPr>
              <a:t>Управление социальной защиты населения администрации Шебекинского городского округа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619672" y="2422629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ЗАКЛЮЧЕНИЯ СОЦИАЛЬНОГО КОНТРАКТА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3140968"/>
            <a:ext cx="7992887" cy="407313"/>
          </a:xfrm>
          <a:prstGeom prst="hexagon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Обращение семьи (гражданина) с заявлением и пакетом документов</a:t>
            </a:r>
            <a:endParaRPr lang="ru-RU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99593" y="3737641"/>
            <a:ext cx="7992886" cy="407313"/>
          </a:xfrm>
          <a:prstGeom prst="hexagon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Управление социальной защиты населения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9958" y="4149080"/>
            <a:ext cx="7740000" cy="26314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ru-RU" sz="1500" b="1" dirty="0" smtClean="0"/>
              <a:t>Рассматривает заявление с пакетом документов исходя из даты регистрации заявления, но не более 10 рабочих дней со дня поступления заявления.</a:t>
            </a:r>
            <a:endParaRPr lang="ru-RU" sz="1500" b="1" dirty="0"/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ru-RU" sz="1500" b="1" dirty="0" smtClean="0"/>
              <a:t>Проводит с заявителем собеседование и составляет со слов заявителя анкету о семейном и материально-бытового положения заявителя и его семьи. 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ru-RU" sz="1500" b="1" dirty="0" smtClean="0"/>
              <a:t>Проводит проверку представленных сведений путем межведомственных запросов, осуществляет расчет среднедушевого дохода семьи, проводит комиссионное обследование материально-бытового положения для составления акта 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ru-RU" sz="1500" b="1" dirty="0" smtClean="0"/>
              <a:t>Уведомляет заявителя о предварительном решении – в течение 10 рабочих дней со дня поступления заявления, и в течение 30 рабочих дней – уведомляет заявителя об итоговом решении.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323528" y="3140968"/>
            <a:ext cx="489204" cy="43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>
            <a:off x="323528" y="3737641"/>
            <a:ext cx="489204" cy="43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backcoin.shop-hyip.ru/img/aud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96" y="1772816"/>
            <a:ext cx="158639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568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745</TotalTime>
  <Words>1499</Words>
  <Application>Microsoft Office PowerPoint</Application>
  <PresentationFormat>Экран (4:3)</PresentationFormat>
  <Paragraphs>248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Управление социальной защиты населения администрации Шебекинского городского округа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КЦСОН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Управление социальной защиты населения администрации Шебекинского городского округа</dc:title>
  <dc:creator>Абельмазова</dc:creator>
  <cp:lastModifiedBy>ТаранниковаНА</cp:lastModifiedBy>
  <cp:revision>69</cp:revision>
  <cp:lastPrinted>2021-02-16T05:43:23Z</cp:lastPrinted>
  <dcterms:created xsi:type="dcterms:W3CDTF">2021-02-09T07:48:21Z</dcterms:created>
  <dcterms:modified xsi:type="dcterms:W3CDTF">2021-02-16T06:27:04Z</dcterms:modified>
</cp:coreProperties>
</file>